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63" r:id="rId4"/>
    <p:sldId id="264" r:id="rId5"/>
    <p:sldId id="261" r:id="rId6"/>
    <p:sldId id="287" r:id="rId7"/>
    <p:sldId id="288" r:id="rId8"/>
    <p:sldId id="265" r:id="rId9"/>
    <p:sldId id="266" r:id="rId10"/>
    <p:sldId id="289" r:id="rId11"/>
    <p:sldId id="274" r:id="rId12"/>
    <p:sldId id="275" r:id="rId13"/>
    <p:sldId id="291" r:id="rId14"/>
    <p:sldId id="276" r:id="rId15"/>
    <p:sldId id="293" r:id="rId16"/>
    <p:sldId id="290" r:id="rId17"/>
    <p:sldId id="259" r:id="rId18"/>
    <p:sldId id="292" r:id="rId19"/>
    <p:sldId id="281" r:id="rId20"/>
    <p:sldId id="277" r:id="rId21"/>
    <p:sldId id="284" r:id="rId22"/>
    <p:sldId id="285" r:id="rId23"/>
    <p:sldId id="279" r:id="rId24"/>
    <p:sldId id="283" r:id="rId25"/>
    <p:sldId id="268" r:id="rId26"/>
    <p:sldId id="296" r:id="rId27"/>
    <p:sldId id="295" r:id="rId28"/>
    <p:sldId id="280" r:id="rId29"/>
    <p:sldId id="272" r:id="rId30"/>
    <p:sldId id="273" r:id="rId3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448" autoAdjust="0"/>
  </p:normalViewPr>
  <p:slideViewPr>
    <p:cSldViewPr>
      <p:cViewPr>
        <p:scale>
          <a:sx n="60" d="100"/>
          <a:sy n="60" d="100"/>
        </p:scale>
        <p:origin x="-2310" y="-396"/>
      </p:cViewPr>
      <p:guideLst>
        <p:guide orient="horz" pos="2160"/>
        <p:guide pos="2880"/>
      </p:guideLst>
    </p:cSldViewPr>
  </p:slideViewPr>
  <p:notesTextViewPr>
    <p:cViewPr>
      <p:scale>
        <a:sx n="100" d="100"/>
        <a:sy n="100" d="100"/>
      </p:scale>
      <p:origin x="0" y="0"/>
    </p:cViewPr>
  </p:notesTextViewPr>
  <p:sorterViewPr>
    <p:cViewPr>
      <p:scale>
        <a:sx n="86" d="100"/>
        <a:sy n="86" d="100"/>
      </p:scale>
      <p:origin x="0" y="87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329AFB-59F5-4C94-8FCA-0AB5B31055A1}" type="doc">
      <dgm:prSet loTypeId="urn:microsoft.com/office/officeart/2005/8/layout/cycle3" loCatId="cycle" qsTypeId="urn:microsoft.com/office/officeart/2005/8/quickstyle/simple1" qsCatId="simple" csTypeId="urn:microsoft.com/office/officeart/2005/8/colors/accent3_2" csCatId="accent3" phldr="1"/>
      <dgm:spPr/>
      <dgm:t>
        <a:bodyPr/>
        <a:lstStyle/>
        <a:p>
          <a:endParaRPr lang="en-GB"/>
        </a:p>
      </dgm:t>
    </dgm:pt>
    <dgm:pt modelId="{70938492-2E26-48F7-9EB7-F79362F54C14}">
      <dgm:prSet phldrT="[Text]"/>
      <dgm:spPr>
        <a:solidFill>
          <a:srgbClr val="C9DD03"/>
        </a:solidFill>
      </dgm:spPr>
      <dgm:t>
        <a:bodyPr/>
        <a:lstStyle/>
        <a:p>
          <a:r>
            <a:rPr lang="pl-PL" dirty="0" err="1" smtClean="0">
              <a:solidFill>
                <a:schemeClr val="tx1"/>
              </a:solidFill>
            </a:rPr>
            <a:t>Create</a:t>
          </a:r>
          <a:r>
            <a:rPr lang="pl-PL" dirty="0" smtClean="0">
              <a:solidFill>
                <a:schemeClr val="tx1"/>
              </a:solidFill>
            </a:rPr>
            <a:t> data</a:t>
          </a:r>
          <a:endParaRPr lang="en-GB" dirty="0">
            <a:solidFill>
              <a:schemeClr val="tx1"/>
            </a:solidFill>
          </a:endParaRPr>
        </a:p>
      </dgm:t>
    </dgm:pt>
    <dgm:pt modelId="{74A0347C-F0A9-4598-B564-4F21E463F451}" type="parTrans" cxnId="{80AA2B70-355A-4FA4-9FB9-137CD1E9EF85}">
      <dgm:prSet/>
      <dgm:spPr/>
      <dgm:t>
        <a:bodyPr/>
        <a:lstStyle/>
        <a:p>
          <a:endParaRPr lang="en-GB"/>
        </a:p>
      </dgm:t>
    </dgm:pt>
    <dgm:pt modelId="{1A65F0E2-F1C8-4F9D-8591-A02D69F746E0}" type="sibTrans" cxnId="{80AA2B70-355A-4FA4-9FB9-137CD1E9EF85}">
      <dgm:prSet/>
      <dgm:spPr/>
      <dgm:t>
        <a:bodyPr/>
        <a:lstStyle/>
        <a:p>
          <a:endParaRPr lang="en-GB" dirty="0"/>
        </a:p>
      </dgm:t>
    </dgm:pt>
    <dgm:pt modelId="{11FE78AA-94D0-4EA4-9A04-4CF9DBA8DD9D}">
      <dgm:prSet phldrT="[Text]"/>
      <dgm:spPr>
        <a:solidFill>
          <a:srgbClr val="C9DD03"/>
        </a:solidFill>
      </dgm:spPr>
      <dgm:t>
        <a:bodyPr/>
        <a:lstStyle/>
        <a:p>
          <a:r>
            <a:rPr lang="pl-PL" dirty="0" err="1" smtClean="0">
              <a:solidFill>
                <a:schemeClr val="tx1"/>
              </a:solidFill>
            </a:rPr>
            <a:t>Document</a:t>
          </a:r>
          <a:endParaRPr lang="en-GB" dirty="0">
            <a:solidFill>
              <a:schemeClr val="tx1"/>
            </a:solidFill>
          </a:endParaRPr>
        </a:p>
      </dgm:t>
    </dgm:pt>
    <dgm:pt modelId="{2DDE25B9-0791-4514-91C3-4E680CC9AB1B}" type="parTrans" cxnId="{B21BF4FE-A866-4BB1-9EC8-D0119E73974A}">
      <dgm:prSet/>
      <dgm:spPr/>
      <dgm:t>
        <a:bodyPr/>
        <a:lstStyle/>
        <a:p>
          <a:endParaRPr lang="en-GB"/>
        </a:p>
      </dgm:t>
    </dgm:pt>
    <dgm:pt modelId="{97892508-0E46-43AC-8DDB-6B6423E1B22B}" type="sibTrans" cxnId="{B21BF4FE-A866-4BB1-9EC8-D0119E73974A}">
      <dgm:prSet/>
      <dgm:spPr/>
      <dgm:t>
        <a:bodyPr/>
        <a:lstStyle/>
        <a:p>
          <a:endParaRPr lang="en-GB"/>
        </a:p>
      </dgm:t>
    </dgm:pt>
    <dgm:pt modelId="{43E5C990-BC01-49B2-A495-2065E2B7915D}">
      <dgm:prSet phldrT="[Text]"/>
      <dgm:spPr>
        <a:solidFill>
          <a:srgbClr val="C9DD03"/>
        </a:solidFill>
      </dgm:spPr>
      <dgm:t>
        <a:bodyPr/>
        <a:lstStyle/>
        <a:p>
          <a:r>
            <a:rPr lang="pl-PL" dirty="0" err="1" smtClean="0">
              <a:solidFill>
                <a:schemeClr val="tx1"/>
              </a:solidFill>
            </a:rPr>
            <a:t>Analyze</a:t>
          </a:r>
          <a:r>
            <a:rPr lang="pl-PL" dirty="0" smtClean="0">
              <a:solidFill>
                <a:schemeClr val="tx1"/>
              </a:solidFill>
            </a:rPr>
            <a:t>, </a:t>
          </a:r>
          <a:r>
            <a:rPr lang="pl-PL" dirty="0" err="1" smtClean="0">
              <a:solidFill>
                <a:schemeClr val="tx1"/>
              </a:solidFill>
            </a:rPr>
            <a:t>process</a:t>
          </a:r>
          <a:r>
            <a:rPr lang="pl-PL" dirty="0" smtClean="0">
              <a:solidFill>
                <a:schemeClr val="tx1"/>
              </a:solidFill>
            </a:rPr>
            <a:t>, </a:t>
          </a:r>
          <a:r>
            <a:rPr lang="pl-PL" dirty="0" err="1" smtClean="0">
              <a:solidFill>
                <a:schemeClr val="tx1"/>
              </a:solidFill>
            </a:rPr>
            <a:t>use</a:t>
          </a:r>
          <a:endParaRPr lang="en-GB" dirty="0">
            <a:solidFill>
              <a:schemeClr val="tx1"/>
            </a:solidFill>
          </a:endParaRPr>
        </a:p>
      </dgm:t>
    </dgm:pt>
    <dgm:pt modelId="{01D1D6A6-C2D8-4610-A779-58AF66FBB451}" type="parTrans" cxnId="{181D0586-5DCD-460D-8949-1226E4CAD3FD}">
      <dgm:prSet/>
      <dgm:spPr/>
      <dgm:t>
        <a:bodyPr/>
        <a:lstStyle/>
        <a:p>
          <a:endParaRPr lang="en-GB"/>
        </a:p>
      </dgm:t>
    </dgm:pt>
    <dgm:pt modelId="{1594A925-F6A3-490F-ADD1-C18404D0FAB9}" type="sibTrans" cxnId="{181D0586-5DCD-460D-8949-1226E4CAD3FD}">
      <dgm:prSet/>
      <dgm:spPr/>
      <dgm:t>
        <a:bodyPr/>
        <a:lstStyle/>
        <a:p>
          <a:endParaRPr lang="en-GB"/>
        </a:p>
      </dgm:t>
    </dgm:pt>
    <dgm:pt modelId="{F93DF7C0-7508-4FA7-A14F-C0833F7989FE}">
      <dgm:prSet phldrT="[Text]"/>
      <dgm:spPr>
        <a:solidFill>
          <a:srgbClr val="C9DD03"/>
        </a:solidFill>
      </dgm:spPr>
      <dgm:t>
        <a:bodyPr/>
        <a:lstStyle/>
        <a:p>
          <a:r>
            <a:rPr lang="pl-PL" dirty="0" err="1" smtClean="0">
              <a:solidFill>
                <a:schemeClr val="tx1"/>
              </a:solidFill>
            </a:rPr>
            <a:t>Share</a:t>
          </a:r>
          <a:endParaRPr lang="en-GB" dirty="0">
            <a:solidFill>
              <a:schemeClr val="tx1"/>
            </a:solidFill>
          </a:endParaRPr>
        </a:p>
      </dgm:t>
    </dgm:pt>
    <dgm:pt modelId="{B2BC54D8-A5CD-4E6E-BF91-9511CB54AA17}" type="parTrans" cxnId="{F4A15F0D-97D6-481A-96D1-2E50B1384D6B}">
      <dgm:prSet/>
      <dgm:spPr/>
      <dgm:t>
        <a:bodyPr/>
        <a:lstStyle/>
        <a:p>
          <a:endParaRPr lang="en-GB"/>
        </a:p>
      </dgm:t>
    </dgm:pt>
    <dgm:pt modelId="{E20E2F6A-8550-4BB0-8872-F0D8C4ED541C}" type="sibTrans" cxnId="{F4A15F0D-97D6-481A-96D1-2E50B1384D6B}">
      <dgm:prSet/>
      <dgm:spPr/>
      <dgm:t>
        <a:bodyPr/>
        <a:lstStyle/>
        <a:p>
          <a:endParaRPr lang="en-GB"/>
        </a:p>
      </dgm:t>
    </dgm:pt>
    <dgm:pt modelId="{03FB6D69-7BBA-457F-A039-23A6E113196A}">
      <dgm:prSet phldrT="[Text]"/>
      <dgm:spPr>
        <a:solidFill>
          <a:srgbClr val="C9DD03"/>
        </a:solidFill>
      </dgm:spPr>
      <dgm:t>
        <a:bodyPr/>
        <a:lstStyle/>
        <a:p>
          <a:r>
            <a:rPr lang="pl-PL" dirty="0" smtClean="0">
              <a:solidFill>
                <a:schemeClr val="tx1"/>
              </a:solidFill>
            </a:rPr>
            <a:t>Re-</a:t>
          </a:r>
          <a:r>
            <a:rPr lang="pl-PL" dirty="0" err="1" smtClean="0">
              <a:solidFill>
                <a:schemeClr val="tx1"/>
              </a:solidFill>
            </a:rPr>
            <a:t>use</a:t>
          </a:r>
          <a:endParaRPr lang="en-GB" dirty="0">
            <a:solidFill>
              <a:schemeClr val="tx1"/>
            </a:solidFill>
          </a:endParaRPr>
        </a:p>
      </dgm:t>
    </dgm:pt>
    <dgm:pt modelId="{774D3DAA-F615-4C6E-8AF1-689BBD15FB8F}" type="parTrans" cxnId="{D5F097AD-0038-4E41-B413-1CD8195BF946}">
      <dgm:prSet/>
      <dgm:spPr/>
      <dgm:t>
        <a:bodyPr/>
        <a:lstStyle/>
        <a:p>
          <a:endParaRPr lang="en-GB"/>
        </a:p>
      </dgm:t>
    </dgm:pt>
    <dgm:pt modelId="{E470E79C-346C-404A-A9FE-693677EA7448}" type="sibTrans" cxnId="{D5F097AD-0038-4E41-B413-1CD8195BF946}">
      <dgm:prSet/>
      <dgm:spPr/>
      <dgm:t>
        <a:bodyPr/>
        <a:lstStyle/>
        <a:p>
          <a:endParaRPr lang="en-GB"/>
        </a:p>
      </dgm:t>
    </dgm:pt>
    <dgm:pt modelId="{0E076F2D-29B6-4BE6-953B-E02C29A415E1}">
      <dgm:prSet phldrT="[Text]"/>
      <dgm:spPr>
        <a:solidFill>
          <a:srgbClr val="C9DD03"/>
        </a:solidFill>
      </dgm:spPr>
      <dgm:t>
        <a:bodyPr/>
        <a:lstStyle/>
        <a:p>
          <a:r>
            <a:rPr lang="pl-PL" dirty="0" err="1" smtClean="0">
              <a:solidFill>
                <a:schemeClr val="tx1"/>
              </a:solidFill>
            </a:rPr>
            <a:t>Preserve</a:t>
          </a:r>
          <a:endParaRPr lang="en-GB" dirty="0">
            <a:solidFill>
              <a:schemeClr val="tx1"/>
            </a:solidFill>
          </a:endParaRPr>
        </a:p>
      </dgm:t>
    </dgm:pt>
    <dgm:pt modelId="{A551CB95-F54E-4DC0-B606-CA7CEC79DD20}" type="parTrans" cxnId="{1A794471-8DA5-4CD3-807E-28FB1E9B34CC}">
      <dgm:prSet/>
      <dgm:spPr/>
      <dgm:t>
        <a:bodyPr/>
        <a:lstStyle/>
        <a:p>
          <a:endParaRPr lang="en-GB"/>
        </a:p>
      </dgm:t>
    </dgm:pt>
    <dgm:pt modelId="{8F2C7463-D012-40AA-818A-30E8BDC68992}" type="sibTrans" cxnId="{1A794471-8DA5-4CD3-807E-28FB1E9B34CC}">
      <dgm:prSet/>
      <dgm:spPr/>
      <dgm:t>
        <a:bodyPr/>
        <a:lstStyle/>
        <a:p>
          <a:endParaRPr lang="en-GB"/>
        </a:p>
      </dgm:t>
    </dgm:pt>
    <dgm:pt modelId="{A8E25276-E0BD-4887-91AF-277E5BE97D57}" type="pres">
      <dgm:prSet presAssocID="{C5329AFB-59F5-4C94-8FCA-0AB5B31055A1}" presName="Name0" presStyleCnt="0">
        <dgm:presLayoutVars>
          <dgm:dir/>
          <dgm:resizeHandles val="exact"/>
        </dgm:presLayoutVars>
      </dgm:prSet>
      <dgm:spPr/>
      <dgm:t>
        <a:bodyPr/>
        <a:lstStyle/>
        <a:p>
          <a:endParaRPr lang="en-GB"/>
        </a:p>
      </dgm:t>
    </dgm:pt>
    <dgm:pt modelId="{08D60657-85F1-42F6-B1BA-5EEEF4DABB05}" type="pres">
      <dgm:prSet presAssocID="{C5329AFB-59F5-4C94-8FCA-0AB5B31055A1}" presName="cycle" presStyleCnt="0"/>
      <dgm:spPr/>
      <dgm:t>
        <a:bodyPr/>
        <a:lstStyle/>
        <a:p>
          <a:endParaRPr lang="en-GB"/>
        </a:p>
      </dgm:t>
    </dgm:pt>
    <dgm:pt modelId="{69EE2C61-6425-4640-909C-00656A7B900D}" type="pres">
      <dgm:prSet presAssocID="{70938492-2E26-48F7-9EB7-F79362F54C14}" presName="nodeFirstNode" presStyleLbl="node1" presStyleIdx="0" presStyleCnt="6" custRadScaleRad="100030" custRadScaleInc="-296">
        <dgm:presLayoutVars>
          <dgm:bulletEnabled val="1"/>
        </dgm:presLayoutVars>
      </dgm:prSet>
      <dgm:spPr/>
      <dgm:t>
        <a:bodyPr/>
        <a:lstStyle/>
        <a:p>
          <a:endParaRPr lang="en-GB"/>
        </a:p>
      </dgm:t>
    </dgm:pt>
    <dgm:pt modelId="{C057B53F-C3BB-483B-8C8D-2531B5A6F112}" type="pres">
      <dgm:prSet presAssocID="{1A65F0E2-F1C8-4F9D-8591-A02D69F746E0}" presName="sibTransFirstNode" presStyleLbl="bgShp" presStyleIdx="0" presStyleCnt="1"/>
      <dgm:spPr/>
      <dgm:t>
        <a:bodyPr/>
        <a:lstStyle/>
        <a:p>
          <a:endParaRPr lang="en-GB"/>
        </a:p>
      </dgm:t>
    </dgm:pt>
    <dgm:pt modelId="{FBF47795-8134-4B54-AF37-523ED6FDEF9F}" type="pres">
      <dgm:prSet presAssocID="{11FE78AA-94D0-4EA4-9A04-4CF9DBA8DD9D}" presName="nodeFollowingNodes" presStyleLbl="node1" presStyleIdx="1" presStyleCnt="6" custRadScaleRad="103611" custRadScaleInc="15772">
        <dgm:presLayoutVars>
          <dgm:bulletEnabled val="1"/>
        </dgm:presLayoutVars>
      </dgm:prSet>
      <dgm:spPr/>
      <dgm:t>
        <a:bodyPr/>
        <a:lstStyle/>
        <a:p>
          <a:endParaRPr lang="en-GB"/>
        </a:p>
      </dgm:t>
    </dgm:pt>
    <dgm:pt modelId="{C45297F9-5019-40F1-BC26-11A696317A55}" type="pres">
      <dgm:prSet presAssocID="{43E5C990-BC01-49B2-A495-2065E2B7915D}" presName="nodeFollowingNodes" presStyleLbl="node1" presStyleIdx="2" presStyleCnt="6" custRadScaleRad="103399" custRadScaleInc="-13249">
        <dgm:presLayoutVars>
          <dgm:bulletEnabled val="1"/>
        </dgm:presLayoutVars>
      </dgm:prSet>
      <dgm:spPr/>
      <dgm:t>
        <a:bodyPr/>
        <a:lstStyle/>
        <a:p>
          <a:endParaRPr lang="en-GB"/>
        </a:p>
      </dgm:t>
    </dgm:pt>
    <dgm:pt modelId="{62AA2BA5-611F-494C-B1D0-A0921BBFACD9}" type="pres">
      <dgm:prSet presAssocID="{0E076F2D-29B6-4BE6-953B-E02C29A415E1}" presName="nodeFollowingNodes" presStyleLbl="node1" presStyleIdx="3" presStyleCnt="6">
        <dgm:presLayoutVars>
          <dgm:bulletEnabled val="1"/>
        </dgm:presLayoutVars>
      </dgm:prSet>
      <dgm:spPr/>
      <dgm:t>
        <a:bodyPr/>
        <a:lstStyle/>
        <a:p>
          <a:endParaRPr lang="en-GB"/>
        </a:p>
      </dgm:t>
    </dgm:pt>
    <dgm:pt modelId="{E068E2B9-1EF1-481C-B52A-467A3FF42150}" type="pres">
      <dgm:prSet presAssocID="{F93DF7C0-7508-4FA7-A14F-C0833F7989FE}" presName="nodeFollowingNodes" presStyleLbl="node1" presStyleIdx="4" presStyleCnt="6" custRadScaleRad="108409" custRadScaleInc="15445">
        <dgm:presLayoutVars>
          <dgm:bulletEnabled val="1"/>
        </dgm:presLayoutVars>
      </dgm:prSet>
      <dgm:spPr/>
      <dgm:t>
        <a:bodyPr/>
        <a:lstStyle/>
        <a:p>
          <a:endParaRPr lang="en-GB"/>
        </a:p>
      </dgm:t>
    </dgm:pt>
    <dgm:pt modelId="{4526CD32-D2FE-40FD-89A3-A6382E0D23EE}" type="pres">
      <dgm:prSet presAssocID="{03FB6D69-7BBA-457F-A039-23A6E113196A}" presName="nodeFollowingNodes" presStyleLbl="node1" presStyleIdx="5" presStyleCnt="6" custRadScaleRad="106895" custRadScaleInc="-19524">
        <dgm:presLayoutVars>
          <dgm:bulletEnabled val="1"/>
        </dgm:presLayoutVars>
      </dgm:prSet>
      <dgm:spPr/>
      <dgm:t>
        <a:bodyPr/>
        <a:lstStyle/>
        <a:p>
          <a:endParaRPr lang="en-GB"/>
        </a:p>
      </dgm:t>
    </dgm:pt>
  </dgm:ptLst>
  <dgm:cxnLst>
    <dgm:cxn modelId="{53011E62-2CC6-4DF0-8D0E-D3FA45D0EEFB}" type="presOf" srcId="{11FE78AA-94D0-4EA4-9A04-4CF9DBA8DD9D}" destId="{FBF47795-8134-4B54-AF37-523ED6FDEF9F}" srcOrd="0" destOrd="0" presId="urn:microsoft.com/office/officeart/2005/8/layout/cycle3"/>
    <dgm:cxn modelId="{181D0586-5DCD-460D-8949-1226E4CAD3FD}" srcId="{C5329AFB-59F5-4C94-8FCA-0AB5B31055A1}" destId="{43E5C990-BC01-49B2-A495-2065E2B7915D}" srcOrd="2" destOrd="0" parTransId="{01D1D6A6-C2D8-4610-A779-58AF66FBB451}" sibTransId="{1594A925-F6A3-490F-ADD1-C18404D0FAB9}"/>
    <dgm:cxn modelId="{6D69202A-37F0-49ED-85E6-9FF0ED5410BC}" type="presOf" srcId="{43E5C990-BC01-49B2-A495-2065E2B7915D}" destId="{C45297F9-5019-40F1-BC26-11A696317A55}" srcOrd="0" destOrd="0" presId="urn:microsoft.com/office/officeart/2005/8/layout/cycle3"/>
    <dgm:cxn modelId="{0E7A28B1-9B29-4E05-8DA8-4242CCAC8C34}" type="presOf" srcId="{F93DF7C0-7508-4FA7-A14F-C0833F7989FE}" destId="{E068E2B9-1EF1-481C-B52A-467A3FF42150}" srcOrd="0" destOrd="0" presId="urn:microsoft.com/office/officeart/2005/8/layout/cycle3"/>
    <dgm:cxn modelId="{8193154F-0975-4B8F-A71C-1AD8A0FAC771}" type="presOf" srcId="{1A65F0E2-F1C8-4F9D-8591-A02D69F746E0}" destId="{C057B53F-C3BB-483B-8C8D-2531B5A6F112}" srcOrd="0" destOrd="0" presId="urn:microsoft.com/office/officeart/2005/8/layout/cycle3"/>
    <dgm:cxn modelId="{D5F097AD-0038-4E41-B413-1CD8195BF946}" srcId="{C5329AFB-59F5-4C94-8FCA-0AB5B31055A1}" destId="{03FB6D69-7BBA-457F-A039-23A6E113196A}" srcOrd="5" destOrd="0" parTransId="{774D3DAA-F615-4C6E-8AF1-689BBD15FB8F}" sibTransId="{E470E79C-346C-404A-A9FE-693677EA7448}"/>
    <dgm:cxn modelId="{80AA2B70-355A-4FA4-9FB9-137CD1E9EF85}" srcId="{C5329AFB-59F5-4C94-8FCA-0AB5B31055A1}" destId="{70938492-2E26-48F7-9EB7-F79362F54C14}" srcOrd="0" destOrd="0" parTransId="{74A0347C-F0A9-4598-B564-4F21E463F451}" sibTransId="{1A65F0E2-F1C8-4F9D-8591-A02D69F746E0}"/>
    <dgm:cxn modelId="{F4A15F0D-97D6-481A-96D1-2E50B1384D6B}" srcId="{C5329AFB-59F5-4C94-8FCA-0AB5B31055A1}" destId="{F93DF7C0-7508-4FA7-A14F-C0833F7989FE}" srcOrd="4" destOrd="0" parTransId="{B2BC54D8-A5CD-4E6E-BF91-9511CB54AA17}" sibTransId="{E20E2F6A-8550-4BB0-8872-F0D8C4ED541C}"/>
    <dgm:cxn modelId="{B21BF4FE-A866-4BB1-9EC8-D0119E73974A}" srcId="{C5329AFB-59F5-4C94-8FCA-0AB5B31055A1}" destId="{11FE78AA-94D0-4EA4-9A04-4CF9DBA8DD9D}" srcOrd="1" destOrd="0" parTransId="{2DDE25B9-0791-4514-91C3-4E680CC9AB1B}" sibTransId="{97892508-0E46-43AC-8DDB-6B6423E1B22B}"/>
    <dgm:cxn modelId="{35A9807F-B91A-4387-A260-1B714C7BDF3A}" type="presOf" srcId="{0E076F2D-29B6-4BE6-953B-E02C29A415E1}" destId="{62AA2BA5-611F-494C-B1D0-A0921BBFACD9}" srcOrd="0" destOrd="0" presId="urn:microsoft.com/office/officeart/2005/8/layout/cycle3"/>
    <dgm:cxn modelId="{1A794471-8DA5-4CD3-807E-28FB1E9B34CC}" srcId="{C5329AFB-59F5-4C94-8FCA-0AB5B31055A1}" destId="{0E076F2D-29B6-4BE6-953B-E02C29A415E1}" srcOrd="3" destOrd="0" parTransId="{A551CB95-F54E-4DC0-B606-CA7CEC79DD20}" sibTransId="{8F2C7463-D012-40AA-818A-30E8BDC68992}"/>
    <dgm:cxn modelId="{6CA2A641-8BD6-47CD-9D0E-1DD5CFF6F1DE}" type="presOf" srcId="{70938492-2E26-48F7-9EB7-F79362F54C14}" destId="{69EE2C61-6425-4640-909C-00656A7B900D}" srcOrd="0" destOrd="0" presId="urn:microsoft.com/office/officeart/2005/8/layout/cycle3"/>
    <dgm:cxn modelId="{099DA126-F39A-4030-8288-1885188F67A3}" type="presOf" srcId="{C5329AFB-59F5-4C94-8FCA-0AB5B31055A1}" destId="{A8E25276-E0BD-4887-91AF-277E5BE97D57}" srcOrd="0" destOrd="0" presId="urn:microsoft.com/office/officeart/2005/8/layout/cycle3"/>
    <dgm:cxn modelId="{EF942873-148D-4FD4-962C-5672E9711F98}" type="presOf" srcId="{03FB6D69-7BBA-457F-A039-23A6E113196A}" destId="{4526CD32-D2FE-40FD-89A3-A6382E0D23EE}" srcOrd="0" destOrd="0" presId="urn:microsoft.com/office/officeart/2005/8/layout/cycle3"/>
    <dgm:cxn modelId="{BEB72CE5-F79C-4C15-9DAE-15C71F972FFA}" type="presParOf" srcId="{A8E25276-E0BD-4887-91AF-277E5BE97D57}" destId="{08D60657-85F1-42F6-B1BA-5EEEF4DABB05}" srcOrd="0" destOrd="0" presId="urn:microsoft.com/office/officeart/2005/8/layout/cycle3"/>
    <dgm:cxn modelId="{3D5F5493-24A6-4D89-92CB-190E19D81F4F}" type="presParOf" srcId="{08D60657-85F1-42F6-B1BA-5EEEF4DABB05}" destId="{69EE2C61-6425-4640-909C-00656A7B900D}" srcOrd="0" destOrd="0" presId="urn:microsoft.com/office/officeart/2005/8/layout/cycle3"/>
    <dgm:cxn modelId="{F2C0ACBB-5D9F-4755-BF7D-BD4053C7D198}" type="presParOf" srcId="{08D60657-85F1-42F6-B1BA-5EEEF4DABB05}" destId="{C057B53F-C3BB-483B-8C8D-2531B5A6F112}" srcOrd="1" destOrd="0" presId="urn:microsoft.com/office/officeart/2005/8/layout/cycle3"/>
    <dgm:cxn modelId="{81D47C22-EA4D-4E4E-A8E8-2598C551E31B}" type="presParOf" srcId="{08D60657-85F1-42F6-B1BA-5EEEF4DABB05}" destId="{FBF47795-8134-4B54-AF37-523ED6FDEF9F}" srcOrd="2" destOrd="0" presId="urn:microsoft.com/office/officeart/2005/8/layout/cycle3"/>
    <dgm:cxn modelId="{BF41C5ED-4ECC-4140-8904-5ABE66D46C0D}" type="presParOf" srcId="{08D60657-85F1-42F6-B1BA-5EEEF4DABB05}" destId="{C45297F9-5019-40F1-BC26-11A696317A55}" srcOrd="3" destOrd="0" presId="urn:microsoft.com/office/officeart/2005/8/layout/cycle3"/>
    <dgm:cxn modelId="{7CB0DF31-9EA3-4087-996C-8A3666E48671}" type="presParOf" srcId="{08D60657-85F1-42F6-B1BA-5EEEF4DABB05}" destId="{62AA2BA5-611F-494C-B1D0-A0921BBFACD9}" srcOrd="4" destOrd="0" presId="urn:microsoft.com/office/officeart/2005/8/layout/cycle3"/>
    <dgm:cxn modelId="{D55C4F11-5023-4511-9032-867DF64C1A0D}" type="presParOf" srcId="{08D60657-85F1-42F6-B1BA-5EEEF4DABB05}" destId="{E068E2B9-1EF1-481C-B52A-467A3FF42150}" srcOrd="5" destOrd="0" presId="urn:microsoft.com/office/officeart/2005/8/layout/cycle3"/>
    <dgm:cxn modelId="{B795EE68-8D0B-4CD3-BA50-619CA9B8F952}" type="presParOf" srcId="{08D60657-85F1-42F6-B1BA-5EEEF4DABB05}" destId="{4526CD32-D2FE-40FD-89A3-A6382E0D23EE}" srcOrd="6" destOrd="0" presId="urn:microsoft.com/office/officeart/2005/8/layout/cycle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57B53F-C3BB-483B-8C8D-2531B5A6F112}">
      <dsp:nvSpPr>
        <dsp:cNvPr id="0" name=""/>
        <dsp:cNvSpPr/>
      </dsp:nvSpPr>
      <dsp:spPr>
        <a:xfrm>
          <a:off x="327657" y="-5498"/>
          <a:ext cx="3695356" cy="3695356"/>
        </a:xfrm>
        <a:prstGeom prst="circularArrow">
          <a:avLst>
            <a:gd name="adj1" fmla="val 5274"/>
            <a:gd name="adj2" fmla="val 312630"/>
            <a:gd name="adj3" fmla="val 14318960"/>
            <a:gd name="adj4" fmla="val 17074062"/>
            <a:gd name="adj5" fmla="val 5477"/>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EE2C61-6425-4640-909C-00656A7B900D}">
      <dsp:nvSpPr>
        <dsp:cNvPr id="0" name=""/>
        <dsp:cNvSpPr/>
      </dsp:nvSpPr>
      <dsp:spPr>
        <a:xfrm>
          <a:off x="1509195" y="600"/>
          <a:ext cx="1332279" cy="666139"/>
        </a:xfrm>
        <a:prstGeom prst="roundRect">
          <a:avLst/>
        </a:prstGeom>
        <a:solidFill>
          <a:srgbClr val="C9DD0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err="1" smtClean="0">
              <a:solidFill>
                <a:schemeClr val="tx1"/>
              </a:solidFill>
            </a:rPr>
            <a:t>Create</a:t>
          </a:r>
          <a:r>
            <a:rPr lang="pl-PL" sz="1600" kern="1200" dirty="0" smtClean="0">
              <a:solidFill>
                <a:schemeClr val="tx1"/>
              </a:solidFill>
            </a:rPr>
            <a:t> data</a:t>
          </a:r>
          <a:endParaRPr lang="en-GB" sz="1600" kern="1200" dirty="0">
            <a:solidFill>
              <a:schemeClr val="tx1"/>
            </a:solidFill>
          </a:endParaRPr>
        </a:p>
      </dsp:txBody>
      <dsp:txXfrm>
        <a:off x="1509195" y="600"/>
        <a:ext cx="1332279" cy="666139"/>
      </dsp:txXfrm>
    </dsp:sp>
    <dsp:sp modelId="{FBF47795-8134-4B54-AF37-523ED6FDEF9F}">
      <dsp:nvSpPr>
        <dsp:cNvPr id="0" name=""/>
        <dsp:cNvSpPr/>
      </dsp:nvSpPr>
      <dsp:spPr>
        <a:xfrm>
          <a:off x="2954469" y="921111"/>
          <a:ext cx="1332279" cy="666139"/>
        </a:xfrm>
        <a:prstGeom prst="roundRect">
          <a:avLst/>
        </a:prstGeom>
        <a:solidFill>
          <a:srgbClr val="C9DD0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err="1" smtClean="0">
              <a:solidFill>
                <a:schemeClr val="tx1"/>
              </a:solidFill>
            </a:rPr>
            <a:t>Document</a:t>
          </a:r>
          <a:endParaRPr lang="en-GB" sz="1600" kern="1200" dirty="0">
            <a:solidFill>
              <a:schemeClr val="tx1"/>
            </a:solidFill>
          </a:endParaRPr>
        </a:p>
      </dsp:txBody>
      <dsp:txXfrm>
        <a:off x="2954469" y="921111"/>
        <a:ext cx="1332279" cy="666139"/>
      </dsp:txXfrm>
    </dsp:sp>
    <dsp:sp modelId="{C45297F9-5019-40F1-BC26-11A696317A55}">
      <dsp:nvSpPr>
        <dsp:cNvPr id="0" name=""/>
        <dsp:cNvSpPr/>
      </dsp:nvSpPr>
      <dsp:spPr>
        <a:xfrm>
          <a:off x="2938065" y="2110476"/>
          <a:ext cx="1332279" cy="666139"/>
        </a:xfrm>
        <a:prstGeom prst="roundRect">
          <a:avLst/>
        </a:prstGeom>
        <a:solidFill>
          <a:srgbClr val="C9DD0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err="1" smtClean="0">
              <a:solidFill>
                <a:schemeClr val="tx1"/>
              </a:solidFill>
            </a:rPr>
            <a:t>Analyze</a:t>
          </a:r>
          <a:r>
            <a:rPr lang="pl-PL" sz="1600" kern="1200" dirty="0" smtClean="0">
              <a:solidFill>
                <a:schemeClr val="tx1"/>
              </a:solidFill>
            </a:rPr>
            <a:t>, </a:t>
          </a:r>
          <a:r>
            <a:rPr lang="pl-PL" sz="1600" kern="1200" dirty="0" err="1" smtClean="0">
              <a:solidFill>
                <a:schemeClr val="tx1"/>
              </a:solidFill>
            </a:rPr>
            <a:t>process</a:t>
          </a:r>
          <a:r>
            <a:rPr lang="pl-PL" sz="1600" kern="1200" dirty="0" smtClean="0">
              <a:solidFill>
                <a:schemeClr val="tx1"/>
              </a:solidFill>
            </a:rPr>
            <a:t>, </a:t>
          </a:r>
          <a:r>
            <a:rPr lang="pl-PL" sz="1600" kern="1200" dirty="0" err="1" smtClean="0">
              <a:solidFill>
                <a:schemeClr val="tx1"/>
              </a:solidFill>
            </a:rPr>
            <a:t>use</a:t>
          </a:r>
          <a:endParaRPr lang="en-GB" sz="1600" kern="1200" dirty="0">
            <a:solidFill>
              <a:schemeClr val="tx1"/>
            </a:solidFill>
          </a:endParaRPr>
        </a:p>
      </dsp:txBody>
      <dsp:txXfrm>
        <a:off x="2938065" y="2110476"/>
        <a:ext cx="1332279" cy="666139"/>
      </dsp:txXfrm>
    </dsp:sp>
    <dsp:sp modelId="{62AA2BA5-611F-494C-B1D0-A0921BBFACD9}">
      <dsp:nvSpPr>
        <dsp:cNvPr id="0" name=""/>
        <dsp:cNvSpPr/>
      </dsp:nvSpPr>
      <dsp:spPr>
        <a:xfrm>
          <a:off x="1513180" y="2999305"/>
          <a:ext cx="1332279" cy="666139"/>
        </a:xfrm>
        <a:prstGeom prst="roundRect">
          <a:avLst/>
        </a:prstGeom>
        <a:solidFill>
          <a:srgbClr val="C9DD0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err="1" smtClean="0">
              <a:solidFill>
                <a:schemeClr val="tx1"/>
              </a:solidFill>
            </a:rPr>
            <a:t>Preserve</a:t>
          </a:r>
          <a:endParaRPr lang="en-GB" sz="1600" kern="1200" dirty="0">
            <a:solidFill>
              <a:schemeClr val="tx1"/>
            </a:solidFill>
          </a:endParaRPr>
        </a:p>
      </dsp:txBody>
      <dsp:txXfrm>
        <a:off x="1513180" y="2999305"/>
        <a:ext cx="1332279" cy="666139"/>
      </dsp:txXfrm>
    </dsp:sp>
    <dsp:sp modelId="{E068E2B9-1EF1-481C-B52A-467A3FF42150}">
      <dsp:nvSpPr>
        <dsp:cNvPr id="0" name=""/>
        <dsp:cNvSpPr/>
      </dsp:nvSpPr>
      <dsp:spPr>
        <a:xfrm>
          <a:off x="6932" y="2110477"/>
          <a:ext cx="1332279" cy="666139"/>
        </a:xfrm>
        <a:prstGeom prst="roundRect">
          <a:avLst/>
        </a:prstGeom>
        <a:solidFill>
          <a:srgbClr val="C9DD0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err="1" smtClean="0">
              <a:solidFill>
                <a:schemeClr val="tx1"/>
              </a:solidFill>
            </a:rPr>
            <a:t>Share</a:t>
          </a:r>
          <a:endParaRPr lang="en-GB" sz="1600" kern="1200" dirty="0">
            <a:solidFill>
              <a:schemeClr val="tx1"/>
            </a:solidFill>
          </a:endParaRPr>
        </a:p>
      </dsp:txBody>
      <dsp:txXfrm>
        <a:off x="6932" y="2110477"/>
        <a:ext cx="1332279" cy="666139"/>
      </dsp:txXfrm>
    </dsp:sp>
    <dsp:sp modelId="{4526CD32-D2FE-40FD-89A3-A6382E0D23EE}">
      <dsp:nvSpPr>
        <dsp:cNvPr id="0" name=""/>
        <dsp:cNvSpPr/>
      </dsp:nvSpPr>
      <dsp:spPr>
        <a:xfrm>
          <a:off x="6935" y="953164"/>
          <a:ext cx="1332279" cy="666139"/>
        </a:xfrm>
        <a:prstGeom prst="roundRect">
          <a:avLst/>
        </a:prstGeom>
        <a:solidFill>
          <a:srgbClr val="C9DD0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solidFill>
                <a:schemeClr val="tx1"/>
              </a:solidFill>
            </a:rPr>
            <a:t>Re-</a:t>
          </a:r>
          <a:r>
            <a:rPr lang="pl-PL" sz="1600" kern="1200" dirty="0" err="1" smtClean="0">
              <a:solidFill>
                <a:schemeClr val="tx1"/>
              </a:solidFill>
            </a:rPr>
            <a:t>use</a:t>
          </a:r>
          <a:endParaRPr lang="en-GB" sz="1600" kern="1200" dirty="0">
            <a:solidFill>
              <a:schemeClr val="tx1"/>
            </a:solidFill>
          </a:endParaRPr>
        </a:p>
      </dsp:txBody>
      <dsp:txXfrm>
        <a:off x="6935" y="953164"/>
        <a:ext cx="1332279" cy="666139"/>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4E56CC-8582-43EF-B16F-8FE219080055}" type="datetimeFigureOut">
              <a:rPr lang="pl-PL" smtClean="0"/>
              <a:pPr/>
              <a:t>20.06.2024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73B13C-3A2E-42EC-9FC6-1CC03B271ABD}"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6803"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auto" latinLnBrk="0" hangingPunct="1">
              <a:lnSpc>
                <a:spcPct val="100000"/>
              </a:lnSpc>
              <a:spcBef>
                <a:spcPct val="0"/>
              </a:spcBef>
              <a:spcAft>
                <a:spcPts val="0"/>
              </a:spcAft>
              <a:buClrTx/>
              <a:buSzTx/>
              <a:buFontTx/>
              <a:buAutoNum type="arabicPeriod"/>
              <a:tabLst/>
              <a:defRPr/>
            </a:pPr>
            <a:r>
              <a:rPr lang="pl-PL" smtClean="0"/>
              <a:t>EC: </a:t>
            </a:r>
            <a:r>
              <a:rPr lang="pl-PL" smtClean="0"/>
              <a:t>„</a:t>
            </a:r>
            <a:r>
              <a:rPr lang="en-US" smtClean="0"/>
              <a:t>Research </a:t>
            </a:r>
            <a:r>
              <a:rPr lang="en-US" smtClean="0"/>
              <a:t>data is the information (facts or numbers) collected to be examined and considered, and to serve as a basis for reasoning, discussion or calculation</a:t>
            </a:r>
            <a:r>
              <a:rPr lang="en-US" smtClean="0"/>
              <a:t>.</a:t>
            </a:r>
            <a:r>
              <a:rPr lang="pl-PL" smtClean="0"/>
              <a:t>”</a:t>
            </a:r>
            <a:endParaRPr lang="pl-PL" dirty="0" smtClean="0"/>
          </a:p>
          <a:p>
            <a:pPr marL="228600" indent="-228600">
              <a:spcBef>
                <a:spcPct val="0"/>
              </a:spcBef>
              <a:buFontTx/>
              <a:buAutoNum type="arabicPeriod"/>
            </a:pPr>
            <a:r>
              <a:rPr lang="pl-PL" smtClean="0"/>
              <a:t>US OSTP: </a:t>
            </a:r>
            <a:r>
              <a:rPr lang="pl-PL" sz="1200" smtClean="0">
                <a:solidFill>
                  <a:schemeClr val="tx1"/>
                </a:solidFill>
              </a:rPr>
              <a:t>„</a:t>
            </a:r>
            <a:r>
              <a:rPr lang="en-US" smtClean="0"/>
              <a:t>Research data is </a:t>
            </a:r>
            <a:r>
              <a:rPr lang="en-US" sz="1200" smtClean="0">
                <a:solidFill>
                  <a:schemeClr val="tx1"/>
                </a:solidFill>
              </a:rPr>
              <a:t>the </a:t>
            </a:r>
            <a:r>
              <a:rPr lang="en-US" sz="1200" smtClean="0">
                <a:solidFill>
                  <a:schemeClr val="tx1"/>
                </a:solidFill>
              </a:rPr>
              <a:t>recorded factual material commonly accepted in the scientific community as necessary to validate research findings.</a:t>
            </a:r>
            <a:r>
              <a:rPr lang="pl-PL" sz="1200" smtClean="0">
                <a:solidFill>
                  <a:schemeClr val="tx1"/>
                </a:solidFill>
              </a:rPr>
              <a:t>”</a:t>
            </a:r>
            <a:endParaRPr lang="pl-PL" dirty="0" smtClean="0"/>
          </a:p>
          <a:p>
            <a:pPr marL="228600" indent="-228600">
              <a:spcBef>
                <a:spcPct val="0"/>
              </a:spcBef>
              <a:buFontTx/>
              <a:buAutoNum type="arabicPeriod"/>
            </a:pPr>
            <a:r>
              <a:rPr lang="pl-PL" b="1" smtClean="0"/>
              <a:t>USTAWA z dnia 11 sierpnia 2021 r. o otwartych danych i ponownym wykorzystywaniu informacji </a:t>
            </a:r>
            <a:r>
              <a:rPr lang="en-US" b="1" smtClean="0"/>
              <a:t>sektora publicznego</a:t>
            </a:r>
          </a:p>
          <a:p>
            <a:r>
              <a:rPr lang="pl-PL" smtClean="0"/>
              <a:t>dane </a:t>
            </a:r>
            <a:r>
              <a:rPr lang="pl-PL" smtClean="0"/>
              <a:t>badawcze – informacje sektora publicznego utrwalone w postaci elektronicznej, inne niż publikacje naukowe, które zostały wytworzone lub zgromadzone w ramach działalności naukowej i są wykorzystywane jako dowody w procesie badawczym lub służą do weryfikacji poprawności </a:t>
            </a:r>
            <a:r>
              <a:rPr lang="en-US" smtClean="0"/>
              <a:t>ustaleń i wyników badań</a:t>
            </a:r>
            <a:r>
              <a:rPr lang="en-US" smtClean="0"/>
              <a:t>.</a:t>
            </a:r>
            <a:endParaRPr lang="pl-PL" smtClean="0"/>
          </a:p>
          <a:p>
            <a:r>
              <a:rPr lang="pl-PL" smtClean="0"/>
              <a:t>„</a:t>
            </a:r>
            <a:r>
              <a:rPr lang="pl-PL" sz="1200" kern="1200" baseline="0" smtClean="0">
                <a:solidFill>
                  <a:schemeClr val="tx1"/>
                </a:solidFill>
                <a:latin typeface="+mn-lt"/>
                <a:ea typeface="+mn-ea"/>
                <a:cs typeface="+mn-cs"/>
              </a:rPr>
              <a:t>Dane badawcze, będące w posiadaniu podmiotów, o których mowa w art.(…), podlegają bezpłatnie ponownemu wykorzystywaniu, jeżeli zostały wytworzone lub zgromadzone w ramach działalności naukowej finansowanej ze środków publicznych oraz są już publicznie udostępniane w systemie teleinformatycznym podmiotu zobowiązanego, w szczególności w repozytorium instytucjonalnym lub tematycznym.</a:t>
            </a:r>
            <a:r>
              <a:rPr lang="pl-PL" smtClean="0"/>
              <a:t>”</a:t>
            </a:r>
            <a:endParaRPr lang="pl-PL" dirty="0" smtClean="0"/>
          </a:p>
        </p:txBody>
      </p:sp>
      <p:sp>
        <p:nvSpPr>
          <p:cNvPr id="76804"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52C15D7-68C3-425C-996E-5BA42E5E9A48}" type="slidenum">
              <a:rPr lang="pl-PL"/>
              <a:pPr fontAlgn="base">
                <a:spcBef>
                  <a:spcPct val="0"/>
                </a:spcBef>
                <a:spcAft>
                  <a:spcPct val="0"/>
                </a:spcAft>
              </a:pPr>
              <a:t>3</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baseline="0" smtClean="0"/>
              <a:t>Minimum </a:t>
            </a:r>
            <a:r>
              <a:rPr lang="pl-PL" baseline="0" dirty="0" err="1" smtClean="0"/>
              <a:t>Information</a:t>
            </a:r>
            <a:r>
              <a:rPr lang="pl-PL" baseline="0" dirty="0" smtClean="0"/>
              <a:t> </a:t>
            </a:r>
            <a:r>
              <a:rPr lang="pl-PL" baseline="0" dirty="0" err="1" smtClean="0"/>
              <a:t>Standards</a:t>
            </a:r>
            <a:r>
              <a:rPr lang="pl-PL" baseline="0" dirty="0" smtClean="0"/>
              <a:t> </a:t>
            </a:r>
            <a:r>
              <a:rPr lang="pl-PL" baseline="0" smtClean="0"/>
              <a:t>– </a:t>
            </a:r>
            <a:r>
              <a:rPr lang="pl-PL" baseline="0" smtClean="0"/>
              <a:t>usually </a:t>
            </a:r>
            <a:r>
              <a:rPr lang="pl-PL" baseline="0" dirty="0" smtClean="0"/>
              <a:t>a </a:t>
            </a:r>
            <a:r>
              <a:rPr lang="pl-PL" baseline="0" dirty="0" err="1" smtClean="0"/>
              <a:t>checklist</a:t>
            </a:r>
            <a:r>
              <a:rPr lang="pl-PL" baseline="0" smtClean="0"/>
              <a:t>. </a:t>
            </a:r>
            <a:endParaRPr lang="pl-PL" dirty="0"/>
          </a:p>
        </p:txBody>
      </p:sp>
      <p:sp>
        <p:nvSpPr>
          <p:cNvPr id="4" name="Symbol zastępczy numeru slajdu 3"/>
          <p:cNvSpPr>
            <a:spLocks noGrp="1"/>
          </p:cNvSpPr>
          <p:nvPr>
            <p:ph type="sldNum" sz="quarter" idx="10"/>
          </p:nvPr>
        </p:nvSpPr>
        <p:spPr/>
        <p:txBody>
          <a:bodyPr/>
          <a:lstStyle/>
          <a:p>
            <a:fld id="{0373B13C-3A2E-42EC-9FC6-1CC03B271ABD}" type="slidenum">
              <a:rPr lang="pl-PL" smtClean="0"/>
              <a:pPr/>
              <a:t>13</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92163"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pl-PL" baseline="0" smtClean="0"/>
              <a:t>If </a:t>
            </a:r>
            <a:r>
              <a:rPr lang="pl-PL" baseline="0" dirty="0" err="1" smtClean="0"/>
              <a:t>you</a:t>
            </a:r>
            <a:r>
              <a:rPr lang="pl-PL" baseline="0" dirty="0" smtClean="0"/>
              <a:t> </a:t>
            </a:r>
            <a:r>
              <a:rPr lang="pl-PL" baseline="0" err="1" smtClean="0"/>
              <a:t>have</a:t>
            </a:r>
            <a:r>
              <a:rPr lang="pl-PL" baseline="0" smtClean="0"/>
              <a:t> </a:t>
            </a:r>
            <a:r>
              <a:rPr lang="pl-PL" baseline="0" smtClean="0"/>
              <a:t>personal or sensitive data (data on human subjects, patient data), you need </a:t>
            </a:r>
            <a:r>
              <a:rPr lang="pl-PL" baseline="0" dirty="0" smtClean="0"/>
              <a:t>to </a:t>
            </a:r>
            <a:r>
              <a:rPr lang="pl-PL" baseline="0" dirty="0" err="1" smtClean="0"/>
              <a:t>consider</a:t>
            </a:r>
            <a:r>
              <a:rPr lang="pl-PL" baseline="0" dirty="0" smtClean="0"/>
              <a:t> </a:t>
            </a:r>
            <a:r>
              <a:rPr lang="pl-PL" baseline="0" dirty="0" err="1" smtClean="0"/>
              <a:t>how</a:t>
            </a:r>
            <a:r>
              <a:rPr lang="pl-PL" baseline="0" dirty="0" smtClean="0"/>
              <a:t> </a:t>
            </a:r>
            <a:r>
              <a:rPr lang="pl-PL" baseline="0" dirty="0" err="1" smtClean="0"/>
              <a:t>well</a:t>
            </a:r>
            <a:r>
              <a:rPr lang="pl-PL" baseline="0" dirty="0" smtClean="0"/>
              <a:t> </a:t>
            </a:r>
            <a:r>
              <a:rPr lang="pl-PL" baseline="0" dirty="0" err="1" smtClean="0"/>
              <a:t>anonymized</a:t>
            </a:r>
            <a:r>
              <a:rPr lang="pl-PL" baseline="0" dirty="0" smtClean="0"/>
              <a:t> </a:t>
            </a:r>
            <a:r>
              <a:rPr lang="pl-PL" baseline="0" dirty="0" err="1" smtClean="0"/>
              <a:t>it</a:t>
            </a:r>
            <a:r>
              <a:rPr lang="pl-PL" baseline="0" dirty="0" smtClean="0"/>
              <a:t> </a:t>
            </a:r>
            <a:r>
              <a:rPr lang="pl-PL" baseline="0" dirty="0" err="1" smtClean="0"/>
              <a:t>is</a:t>
            </a:r>
            <a:r>
              <a:rPr lang="pl-PL" baseline="0" dirty="0" smtClean="0"/>
              <a:t> and </a:t>
            </a:r>
            <a:r>
              <a:rPr lang="pl-PL" baseline="0" dirty="0" err="1" smtClean="0"/>
              <a:t>whether</a:t>
            </a:r>
            <a:r>
              <a:rPr lang="pl-PL" baseline="0" dirty="0" smtClean="0"/>
              <a:t> </a:t>
            </a:r>
            <a:r>
              <a:rPr lang="pl-PL" baseline="0" dirty="0" err="1" smtClean="0"/>
              <a:t>you</a:t>
            </a:r>
            <a:r>
              <a:rPr lang="pl-PL" baseline="0" dirty="0" smtClean="0"/>
              <a:t> </a:t>
            </a:r>
            <a:r>
              <a:rPr lang="pl-PL" baseline="0" dirty="0" err="1" smtClean="0"/>
              <a:t>can</a:t>
            </a:r>
            <a:r>
              <a:rPr lang="pl-PL" baseline="0" dirty="0" smtClean="0"/>
              <a:t> </a:t>
            </a:r>
            <a:r>
              <a:rPr lang="pl-PL" baseline="0" dirty="0" err="1" smtClean="0"/>
              <a:t>share</a:t>
            </a:r>
            <a:r>
              <a:rPr lang="pl-PL" baseline="0" dirty="0" smtClean="0"/>
              <a:t> </a:t>
            </a:r>
            <a:r>
              <a:rPr lang="pl-PL" baseline="0" dirty="0" err="1" smtClean="0"/>
              <a:t>it</a:t>
            </a:r>
            <a:r>
              <a:rPr lang="pl-PL" baseline="0" dirty="0" smtClean="0"/>
              <a:t> </a:t>
            </a:r>
            <a:r>
              <a:rPr lang="pl-PL" baseline="0" dirty="0" err="1" smtClean="0"/>
              <a:t>openly</a:t>
            </a:r>
            <a:r>
              <a:rPr lang="pl-PL" baseline="0" dirty="0" smtClean="0"/>
              <a:t> </a:t>
            </a:r>
            <a:r>
              <a:rPr lang="pl-PL" baseline="0" dirty="0" err="1" smtClean="0"/>
              <a:t>or</a:t>
            </a:r>
            <a:r>
              <a:rPr lang="pl-PL" baseline="0" dirty="0" smtClean="0"/>
              <a:t> </a:t>
            </a:r>
            <a:r>
              <a:rPr lang="pl-PL" baseline="0" smtClean="0"/>
              <a:t>not</a:t>
            </a:r>
            <a:r>
              <a:rPr lang="pl-PL" baseline="0" smtClean="0"/>
              <a:t>.</a:t>
            </a:r>
          </a:p>
          <a:p>
            <a:pPr marL="0" marR="0" indent="0" algn="l" defTabSz="914400" rtl="0" eaLnBrk="1" fontAlgn="auto" latinLnBrk="0" hangingPunct="1">
              <a:lnSpc>
                <a:spcPct val="100000"/>
              </a:lnSpc>
              <a:spcBef>
                <a:spcPct val="0"/>
              </a:spcBef>
              <a:spcAft>
                <a:spcPts val="0"/>
              </a:spcAft>
              <a:buClrTx/>
              <a:buSzTx/>
              <a:buFontTx/>
              <a:buNone/>
              <a:tabLst/>
              <a:defRPr/>
            </a:pPr>
            <a:r>
              <a:rPr lang="pl-PL" baseline="0" smtClean="0"/>
              <a:t>Other reasons not to share openly: planning to commercialize, ethical reasons.</a:t>
            </a:r>
            <a:endParaRPr lang="en-US" dirty="0" smtClean="0"/>
          </a:p>
        </p:txBody>
      </p:sp>
      <p:sp>
        <p:nvSpPr>
          <p:cNvPr id="92164"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9E150B-0CFD-4C89-9722-FBC3CF957B69}" type="slidenum">
              <a:rPr lang="pl-PL"/>
              <a:pPr fontAlgn="base">
                <a:spcBef>
                  <a:spcPct val="0"/>
                </a:spcBef>
                <a:spcAft>
                  <a:spcPct val="0"/>
                </a:spcAft>
              </a:pPr>
              <a:t>14</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err="1" smtClean="0"/>
              <a:t>Repository</a:t>
            </a:r>
            <a:r>
              <a:rPr lang="pl-PL" dirty="0" smtClean="0"/>
              <a:t>: </a:t>
            </a:r>
            <a:r>
              <a:rPr lang="pl-PL" dirty="0" err="1" smtClean="0"/>
              <a:t>should</a:t>
            </a:r>
            <a:r>
              <a:rPr lang="pl-PL" dirty="0" smtClean="0"/>
              <a:t> </a:t>
            </a:r>
            <a:r>
              <a:rPr lang="pl-PL" dirty="0" err="1" smtClean="0"/>
              <a:t>assign</a:t>
            </a:r>
            <a:r>
              <a:rPr lang="pl-PL" dirty="0" smtClean="0"/>
              <a:t> a </a:t>
            </a:r>
            <a:r>
              <a:rPr lang="pl-PL" dirty="0" err="1" smtClean="0"/>
              <a:t>persistent</a:t>
            </a:r>
            <a:r>
              <a:rPr lang="pl-PL" dirty="0" smtClean="0"/>
              <a:t> </a:t>
            </a:r>
            <a:r>
              <a:rPr lang="pl-PL" dirty="0" err="1" smtClean="0"/>
              <a:t>identifier</a:t>
            </a:r>
            <a:r>
              <a:rPr lang="pl-PL" dirty="0" smtClean="0"/>
              <a:t> (doi </a:t>
            </a:r>
            <a:r>
              <a:rPr lang="pl-PL" dirty="0" err="1" smtClean="0"/>
              <a:t>or</a:t>
            </a:r>
            <a:r>
              <a:rPr lang="pl-PL" dirty="0" smtClean="0"/>
              <a:t> </a:t>
            </a:r>
            <a:r>
              <a:rPr lang="pl-PL" dirty="0" err="1" smtClean="0"/>
              <a:t>unique</a:t>
            </a:r>
            <a:r>
              <a:rPr lang="pl-PL" dirty="0" smtClean="0"/>
              <a:t> </a:t>
            </a:r>
            <a:r>
              <a:rPr lang="pl-PL" dirty="0" err="1" smtClean="0"/>
              <a:t>accession</a:t>
            </a:r>
            <a:r>
              <a:rPr lang="pl-PL" dirty="0" smtClean="0"/>
              <a:t> </a:t>
            </a:r>
            <a:r>
              <a:rPr lang="pl-PL" dirty="0" err="1" smtClean="0"/>
              <a:t>number</a:t>
            </a:r>
            <a:r>
              <a:rPr lang="pl-PL" dirty="0" smtClean="0"/>
              <a:t>); </a:t>
            </a:r>
            <a:r>
              <a:rPr lang="pl-PL" dirty="0" err="1" smtClean="0"/>
              <a:t>should</a:t>
            </a:r>
            <a:r>
              <a:rPr lang="pl-PL" baseline="0" dirty="0" smtClean="0"/>
              <a:t> </a:t>
            </a:r>
            <a:r>
              <a:rPr lang="pl-PL" dirty="0" err="1" smtClean="0"/>
              <a:t>have</a:t>
            </a:r>
            <a:r>
              <a:rPr lang="pl-PL" dirty="0" smtClean="0"/>
              <a:t> a plan for </a:t>
            </a:r>
            <a:r>
              <a:rPr lang="pl-PL" dirty="0" err="1" smtClean="0"/>
              <a:t>what</a:t>
            </a:r>
            <a:r>
              <a:rPr lang="pl-PL" dirty="0" smtClean="0"/>
              <a:t> </a:t>
            </a:r>
            <a:r>
              <a:rPr lang="pl-PL" dirty="0" err="1" smtClean="0"/>
              <a:t>happens</a:t>
            </a:r>
            <a:r>
              <a:rPr lang="pl-PL" dirty="0" smtClean="0"/>
              <a:t> </a:t>
            </a:r>
            <a:r>
              <a:rPr lang="pl-PL" dirty="0" err="1" smtClean="0"/>
              <a:t>when</a:t>
            </a:r>
            <a:r>
              <a:rPr lang="pl-PL" dirty="0" smtClean="0"/>
              <a:t> </a:t>
            </a:r>
            <a:r>
              <a:rPr lang="pl-PL" dirty="0" err="1" smtClean="0"/>
              <a:t>it</a:t>
            </a:r>
            <a:r>
              <a:rPr lang="pl-PL" dirty="0" smtClean="0"/>
              <a:t> </a:t>
            </a:r>
            <a:r>
              <a:rPr lang="pl-PL" dirty="0" err="1" smtClean="0"/>
              <a:t>goes</a:t>
            </a:r>
            <a:r>
              <a:rPr lang="pl-PL" dirty="0" smtClean="0"/>
              <a:t> out </a:t>
            </a:r>
            <a:r>
              <a:rPr lang="pl-PL" smtClean="0"/>
              <a:t>of </a:t>
            </a:r>
            <a:r>
              <a:rPr lang="pl-PL" smtClean="0"/>
              <a:t>operation;</a:t>
            </a:r>
            <a:r>
              <a:rPr lang="pl-PL" baseline="0" smtClean="0"/>
              <a:t> should be</a:t>
            </a:r>
            <a:r>
              <a:rPr lang="pl-PL" smtClean="0"/>
              <a:t> </a:t>
            </a:r>
            <a:r>
              <a:rPr lang="pl-PL" dirty="0" err="1" smtClean="0"/>
              <a:t>well-known</a:t>
            </a:r>
            <a:r>
              <a:rPr lang="pl-PL" dirty="0" smtClean="0"/>
              <a:t> </a:t>
            </a:r>
            <a:r>
              <a:rPr lang="pl-PL" dirty="0" err="1" smtClean="0"/>
              <a:t>in</a:t>
            </a:r>
            <a:r>
              <a:rPr lang="pl-PL" dirty="0" smtClean="0"/>
              <a:t> </a:t>
            </a:r>
            <a:r>
              <a:rPr lang="pl-PL" dirty="0" err="1" smtClean="0"/>
              <a:t>the</a:t>
            </a:r>
            <a:r>
              <a:rPr lang="pl-PL" dirty="0" smtClean="0"/>
              <a:t> community.</a:t>
            </a:r>
            <a:endParaRPr lang="pl-PL" dirty="0"/>
          </a:p>
        </p:txBody>
      </p:sp>
      <p:sp>
        <p:nvSpPr>
          <p:cNvPr id="4" name="Symbol zastępczy numeru slajdu 3"/>
          <p:cNvSpPr>
            <a:spLocks noGrp="1"/>
          </p:cNvSpPr>
          <p:nvPr>
            <p:ph type="sldNum" sz="quarter" idx="10"/>
          </p:nvPr>
        </p:nvSpPr>
        <p:spPr/>
        <p:txBody>
          <a:bodyPr/>
          <a:lstStyle/>
          <a:p>
            <a:fld id="{0373B13C-3A2E-42EC-9FC6-1CC03B271ABD}" type="slidenum">
              <a:rPr lang="pl-PL" smtClean="0"/>
              <a:pPr/>
              <a:t>15</a:t>
            </a:fld>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l-PL" dirty="0" smtClean="0"/>
          </a:p>
        </p:txBody>
      </p:sp>
      <p:sp>
        <p:nvSpPr>
          <p:cNvPr id="4" name="Symbol zastępczy numeru slajdu 3"/>
          <p:cNvSpPr>
            <a:spLocks noGrp="1"/>
          </p:cNvSpPr>
          <p:nvPr>
            <p:ph type="sldNum" sz="quarter" idx="10"/>
          </p:nvPr>
        </p:nvSpPr>
        <p:spPr/>
        <p:txBody>
          <a:bodyPr/>
          <a:lstStyle/>
          <a:p>
            <a:fld id="{0373B13C-3A2E-42EC-9FC6-1CC03B271ABD}" type="slidenum">
              <a:rPr lang="pl-PL" smtClean="0"/>
              <a:pPr/>
              <a:t>16</a:t>
            </a:fld>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l-PL" smtClean="0"/>
          </a:p>
        </p:txBody>
      </p:sp>
      <p:sp>
        <p:nvSpPr>
          <p:cNvPr id="4" name="Symbol zastępczy numeru slajdu 3"/>
          <p:cNvSpPr>
            <a:spLocks noGrp="1"/>
          </p:cNvSpPr>
          <p:nvPr>
            <p:ph type="sldNum" sz="quarter" idx="10"/>
          </p:nvPr>
        </p:nvSpPr>
        <p:spPr/>
        <p:txBody>
          <a:bodyPr/>
          <a:lstStyle/>
          <a:p>
            <a:fld id="{0373B13C-3A2E-42EC-9FC6-1CC03B271ABD}" type="slidenum">
              <a:rPr lang="pl-PL" smtClean="0"/>
              <a:pPr/>
              <a:t>17</a:t>
            </a:fld>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mtClean="0"/>
              <a:t>Umowa NCN, par 5: „Dane będące podstawą publikacji naukowych będących efektem realizacji projektu badawczego powinny być (…) udostępniane w repozytorium, tam, gdzie to możliwe, zgodnie z warunkami licencji Creative Commons Public Domain</a:t>
            </a:r>
            <a:r>
              <a:rPr lang="pl-PL" baseline="0" smtClean="0"/>
              <a:t> (licencja CC0).”</a:t>
            </a:r>
          </a:p>
          <a:p>
            <a:endParaRPr lang="pl-PL" baseline="0" smtClean="0"/>
          </a:p>
        </p:txBody>
      </p:sp>
      <p:sp>
        <p:nvSpPr>
          <p:cNvPr id="4" name="Symbol zastępczy numeru slajdu 3"/>
          <p:cNvSpPr>
            <a:spLocks noGrp="1"/>
          </p:cNvSpPr>
          <p:nvPr>
            <p:ph type="sldNum" sz="quarter" idx="10"/>
          </p:nvPr>
        </p:nvSpPr>
        <p:spPr/>
        <p:txBody>
          <a:bodyPr/>
          <a:lstStyle/>
          <a:p>
            <a:fld id="{0373B13C-3A2E-42EC-9FC6-1CC03B271ABD}" type="slidenum">
              <a:rPr lang="pl-PL" smtClean="0"/>
              <a:pPr/>
              <a:t>18</a:t>
            </a:fld>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11619"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pl-PL" dirty="0" err="1" smtClean="0"/>
              <a:t>The</a:t>
            </a:r>
            <a:r>
              <a:rPr lang="pl-PL" dirty="0" smtClean="0"/>
              <a:t> public </a:t>
            </a:r>
            <a:r>
              <a:rPr lang="pl-PL" dirty="0" err="1" smtClean="0"/>
              <a:t>domain</a:t>
            </a:r>
            <a:r>
              <a:rPr lang="pl-PL" dirty="0" smtClean="0"/>
              <a:t>: </a:t>
            </a:r>
            <a:r>
              <a:rPr lang="pl-PL" dirty="0" err="1" smtClean="0"/>
              <a:t>the</a:t>
            </a:r>
            <a:r>
              <a:rPr lang="pl-PL" dirty="0" smtClean="0"/>
              <a:t> </a:t>
            </a:r>
            <a:r>
              <a:rPr lang="pl-PL" dirty="0" err="1" smtClean="0"/>
              <a:t>total</a:t>
            </a:r>
            <a:r>
              <a:rPr lang="pl-PL" dirty="0" smtClean="0"/>
              <a:t> of </a:t>
            </a:r>
            <a:r>
              <a:rPr lang="pl-PL" dirty="0" err="1" smtClean="0"/>
              <a:t>creative</a:t>
            </a:r>
            <a:r>
              <a:rPr lang="pl-PL" baseline="0" dirty="0" smtClean="0"/>
              <a:t> </a:t>
            </a:r>
            <a:r>
              <a:rPr lang="pl-PL" baseline="0" dirty="0" err="1" smtClean="0"/>
              <a:t>works</a:t>
            </a:r>
            <a:r>
              <a:rPr lang="pl-PL" baseline="0" dirty="0" smtClean="0"/>
              <a:t> of </a:t>
            </a:r>
            <a:r>
              <a:rPr lang="pl-PL" baseline="0" dirty="0" err="1" smtClean="0"/>
              <a:t>humanity</a:t>
            </a:r>
            <a:r>
              <a:rPr lang="pl-PL" baseline="0" dirty="0" smtClean="0"/>
              <a:t> </a:t>
            </a:r>
            <a:r>
              <a:rPr lang="pl-PL" baseline="0" dirty="0" err="1" smtClean="0"/>
              <a:t>that</a:t>
            </a:r>
            <a:r>
              <a:rPr lang="pl-PL" baseline="0" dirty="0" smtClean="0"/>
              <a:t> </a:t>
            </a:r>
            <a:r>
              <a:rPr lang="pl-PL" baseline="0" dirty="0" err="1" smtClean="0"/>
              <a:t>is</a:t>
            </a:r>
            <a:r>
              <a:rPr lang="pl-PL" baseline="0" dirty="0" smtClean="0"/>
              <a:t> not </a:t>
            </a:r>
            <a:r>
              <a:rPr lang="pl-PL" baseline="0" dirty="0" err="1" smtClean="0"/>
              <a:t>protected</a:t>
            </a:r>
            <a:r>
              <a:rPr lang="pl-PL" baseline="0" dirty="0" smtClean="0"/>
              <a:t> by</a:t>
            </a:r>
            <a:r>
              <a:rPr lang="pl-PL" dirty="0" smtClean="0"/>
              <a:t> IPR. CC0 applied</a:t>
            </a:r>
            <a:r>
              <a:rPr lang="pl-PL" baseline="0" dirty="0" smtClean="0"/>
              <a:t> </a:t>
            </a:r>
            <a:r>
              <a:rPr lang="pl-PL" baseline="0" dirty="0" err="1" smtClean="0"/>
              <a:t>automatically</a:t>
            </a:r>
            <a:r>
              <a:rPr lang="pl-PL" dirty="0" smtClean="0"/>
              <a:t>: </a:t>
            </a:r>
            <a:r>
              <a:rPr lang="pl-PL" dirty="0" err="1" smtClean="0"/>
              <a:t>GenBank</a:t>
            </a:r>
            <a:r>
              <a:rPr lang="pl-PL" dirty="0" smtClean="0"/>
              <a:t>, PDB, </a:t>
            </a:r>
            <a:r>
              <a:rPr lang="pl-PL" smtClean="0"/>
              <a:t>PRIDE…</a:t>
            </a:r>
          </a:p>
          <a:p>
            <a:pPr>
              <a:spcBef>
                <a:spcPct val="0"/>
              </a:spcBef>
            </a:pPr>
            <a:endParaRPr lang="pl-PL" dirty="0" smtClean="0"/>
          </a:p>
        </p:txBody>
      </p:sp>
      <p:sp>
        <p:nvSpPr>
          <p:cNvPr id="111620"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F0B618-9432-4BCE-86A5-60BF4695B2E2}" type="slidenum">
              <a:rPr lang="pl-PL"/>
              <a:pPr fontAlgn="base">
                <a:spcBef>
                  <a:spcPct val="0"/>
                </a:spcBef>
                <a:spcAft>
                  <a:spcPct val="0"/>
                </a:spcAft>
              </a:pPr>
              <a:t>19</a:t>
            </a:fld>
            <a:endParaRPr 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99331"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pl-PL" smtClean="0"/>
              <a:t>Some of this </a:t>
            </a:r>
            <a:r>
              <a:rPr lang="pl-PL" sz="1200" smtClean="0">
                <a:latin typeface="Calibri" pitchFamily="34" charset="0"/>
              </a:rPr>
              <a:t>could be done during figure preparation.</a:t>
            </a:r>
          </a:p>
          <a:p>
            <a:pPr>
              <a:spcBef>
                <a:spcPct val="0"/>
              </a:spcBef>
            </a:pPr>
            <a:endParaRPr lang="en-US" smtClean="0"/>
          </a:p>
        </p:txBody>
      </p:sp>
      <p:sp>
        <p:nvSpPr>
          <p:cNvPr id="99332"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DFFADE-F2D5-457A-B21D-FC038F8E565B}" type="slidenum">
              <a:rPr lang="pl-PL"/>
              <a:pPr fontAlgn="base">
                <a:spcBef>
                  <a:spcPct val="0"/>
                </a:spcBef>
                <a:spcAft>
                  <a:spcPct val="0"/>
                </a:spcAft>
              </a:pPr>
              <a:t>20</a:t>
            </a:fld>
            <a:endParaRPr 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0373B13C-3A2E-42EC-9FC6-1CC03B271ABD}" type="slidenum">
              <a:rPr lang="pl-PL" smtClean="0"/>
              <a:pPr/>
              <a:t>21</a:t>
            </a:fld>
            <a:endParaRPr 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99331"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9332"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DFFADE-F2D5-457A-B21D-FC038F8E565B}" type="slidenum">
              <a:rPr lang="pl-PL"/>
              <a:pPr fontAlgn="base">
                <a:spcBef>
                  <a:spcPct val="0"/>
                </a:spcBef>
                <a:spcAft>
                  <a:spcPct val="0"/>
                </a:spcAft>
              </a:pPr>
              <a:t>22</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mtClean="0"/>
              <a:t>Funder </a:t>
            </a:r>
            <a:r>
              <a:rPr lang="pl-PL" dirty="0" err="1" smtClean="0"/>
              <a:t>requirements</a:t>
            </a:r>
            <a:r>
              <a:rPr lang="pl-PL" dirty="0" smtClean="0"/>
              <a:t>: </a:t>
            </a:r>
            <a:r>
              <a:rPr lang="pl-PL" dirty="0" err="1" smtClean="0"/>
              <a:t>the</a:t>
            </a:r>
            <a:r>
              <a:rPr lang="pl-PL" baseline="0" dirty="0" smtClean="0"/>
              <a:t> NCN </a:t>
            </a:r>
            <a:r>
              <a:rPr lang="pl-PL" baseline="0" dirty="0" err="1" smtClean="0"/>
              <a:t>policy</a:t>
            </a:r>
            <a:r>
              <a:rPr lang="pl-PL" baseline="0" dirty="0" smtClean="0"/>
              <a:t> </a:t>
            </a:r>
            <a:r>
              <a:rPr lang="pl-PL" baseline="0" dirty="0" err="1" smtClean="0"/>
              <a:t>follows</a:t>
            </a:r>
            <a:r>
              <a:rPr lang="pl-PL" baseline="0" dirty="0" smtClean="0"/>
              <a:t> </a:t>
            </a:r>
            <a:r>
              <a:rPr lang="pl-PL" baseline="0" dirty="0" err="1" smtClean="0"/>
              <a:t>the</a:t>
            </a:r>
            <a:r>
              <a:rPr lang="pl-PL" baseline="0" dirty="0" smtClean="0"/>
              <a:t> </a:t>
            </a:r>
            <a:r>
              <a:rPr lang="pl-PL" baseline="0" dirty="0" err="1" smtClean="0"/>
              <a:t>guidelines</a:t>
            </a:r>
            <a:r>
              <a:rPr lang="pl-PL" baseline="0" dirty="0" smtClean="0"/>
              <a:t> of </a:t>
            </a:r>
            <a:r>
              <a:rPr lang="pl-PL" baseline="0" dirty="0" err="1" smtClean="0"/>
              <a:t>the</a:t>
            </a:r>
            <a:r>
              <a:rPr lang="pl-PL" baseline="0" dirty="0" smtClean="0"/>
              <a:t> </a:t>
            </a:r>
            <a:r>
              <a:rPr lang="pl-PL" baseline="0" dirty="0" err="1" smtClean="0"/>
              <a:t>organization</a:t>
            </a:r>
            <a:r>
              <a:rPr lang="pl-PL" baseline="0" dirty="0" smtClean="0"/>
              <a:t> Science Europe, so </a:t>
            </a:r>
            <a:r>
              <a:rPr lang="pl-PL" baseline="0" dirty="0" err="1" smtClean="0"/>
              <a:t>it</a:t>
            </a:r>
            <a:r>
              <a:rPr lang="pl-PL" baseline="0" dirty="0" smtClean="0"/>
              <a:t> </a:t>
            </a:r>
            <a:r>
              <a:rPr lang="pl-PL" baseline="0" dirty="0" err="1" smtClean="0"/>
              <a:t>is</a:t>
            </a:r>
            <a:r>
              <a:rPr lang="pl-PL" baseline="0" dirty="0" smtClean="0"/>
              <a:t> </a:t>
            </a:r>
            <a:r>
              <a:rPr lang="pl-PL" baseline="0" dirty="0" err="1" smtClean="0"/>
              <a:t>aligned</a:t>
            </a:r>
            <a:r>
              <a:rPr lang="pl-PL" baseline="0" dirty="0" smtClean="0"/>
              <a:t> </a:t>
            </a:r>
            <a:r>
              <a:rPr lang="pl-PL" baseline="0" dirty="0" err="1" smtClean="0"/>
              <a:t>with</a:t>
            </a:r>
            <a:r>
              <a:rPr lang="pl-PL" baseline="0" dirty="0" smtClean="0"/>
              <a:t> most </a:t>
            </a:r>
            <a:r>
              <a:rPr lang="pl-PL" baseline="0" dirty="0" err="1" smtClean="0"/>
              <a:t>other</a:t>
            </a:r>
            <a:r>
              <a:rPr lang="pl-PL" baseline="0" dirty="0" smtClean="0"/>
              <a:t> </a:t>
            </a:r>
            <a:r>
              <a:rPr lang="pl-PL" baseline="0" dirty="0" err="1" smtClean="0"/>
              <a:t>policies</a:t>
            </a:r>
            <a:r>
              <a:rPr lang="pl-PL" baseline="0" dirty="0" smtClean="0"/>
              <a:t> </a:t>
            </a:r>
            <a:r>
              <a:rPr lang="pl-PL" baseline="0" err="1" smtClean="0"/>
              <a:t>in</a:t>
            </a:r>
            <a:r>
              <a:rPr lang="pl-PL" baseline="0" smtClean="0"/>
              <a:t> </a:t>
            </a:r>
            <a:r>
              <a:rPr lang="pl-PL" baseline="0" smtClean="0"/>
              <a:t>Europe.</a:t>
            </a:r>
            <a:endParaRPr lang="en-US" dirty="0"/>
          </a:p>
        </p:txBody>
      </p:sp>
      <p:sp>
        <p:nvSpPr>
          <p:cNvPr id="4" name="Symbol zastępczy numeru slajdu 3"/>
          <p:cNvSpPr>
            <a:spLocks noGrp="1"/>
          </p:cNvSpPr>
          <p:nvPr>
            <p:ph type="sldNum" sz="quarter" idx="10"/>
          </p:nvPr>
        </p:nvSpPr>
        <p:spPr/>
        <p:txBody>
          <a:bodyPr/>
          <a:lstStyle/>
          <a:p>
            <a:fld id="{0373B13C-3A2E-42EC-9FC6-1CC03B271ABD}" type="slidenum">
              <a:rPr lang="pl-PL" smtClean="0"/>
              <a:pPr/>
              <a:t>5</a:t>
            </a:fld>
            <a:endParaRPr lang="pl-P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14691"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4692"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228318-243F-4906-8B15-635A1A5C40AC}" type="slidenum">
              <a:rPr lang="pl-PL"/>
              <a:pPr fontAlgn="base">
                <a:spcBef>
                  <a:spcPct val="0"/>
                </a:spcBef>
                <a:spcAft>
                  <a:spcPct val="0"/>
                </a:spcAft>
              </a:pPr>
              <a:t>23</a:t>
            </a:fld>
            <a:endParaRPr 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en-US"/>
          </a:p>
        </p:txBody>
      </p:sp>
      <p:sp>
        <p:nvSpPr>
          <p:cNvPr id="4" name="Symbol zastępczy numeru slajdu 3"/>
          <p:cNvSpPr>
            <a:spLocks noGrp="1"/>
          </p:cNvSpPr>
          <p:nvPr>
            <p:ph type="sldNum" sz="quarter" idx="10"/>
          </p:nvPr>
        </p:nvSpPr>
        <p:spPr/>
        <p:txBody>
          <a:bodyPr/>
          <a:lstStyle/>
          <a:p>
            <a:fld id="{0373B13C-3A2E-42EC-9FC6-1CC03B271ABD}" type="slidenum">
              <a:rPr lang="pl-PL" smtClean="0"/>
              <a:pPr/>
              <a:t>24</a:t>
            </a:fld>
            <a:endParaRPr 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10595"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110596"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509A477-8656-4278-8E4A-2145DFAEAAE0}" type="slidenum">
              <a:rPr lang="pl-PL"/>
              <a:pPr fontAlgn="base">
                <a:spcBef>
                  <a:spcPct val="0"/>
                </a:spcBef>
                <a:spcAft>
                  <a:spcPct val="0"/>
                </a:spcAft>
              </a:pPr>
              <a:t>28</a:t>
            </a:fld>
            <a:endParaRPr lang="pl-P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l-PL" dirty="0" smtClean="0"/>
          </a:p>
        </p:txBody>
      </p:sp>
      <p:sp>
        <p:nvSpPr>
          <p:cNvPr id="4" name="Symbol zastępczy numeru slajdu 3"/>
          <p:cNvSpPr>
            <a:spLocks noGrp="1"/>
          </p:cNvSpPr>
          <p:nvPr>
            <p:ph type="sldNum" sz="quarter" idx="10"/>
          </p:nvPr>
        </p:nvSpPr>
        <p:spPr/>
        <p:txBody>
          <a:bodyPr/>
          <a:lstStyle/>
          <a:p>
            <a:fld id="{0373B13C-3A2E-42EC-9FC6-1CC03B271ABD}" type="slidenum">
              <a:rPr lang="pl-PL" smtClean="0"/>
              <a:pPr/>
              <a:t>30</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mtClean="0"/>
              <a:t>In </a:t>
            </a:r>
            <a:r>
              <a:rPr lang="pl-PL" smtClean="0"/>
              <a:t>Poland, on the governmental level: </a:t>
            </a:r>
          </a:p>
          <a:p>
            <a:r>
              <a:rPr lang="pl-PL" sz="1200" kern="1200" baseline="0" smtClean="0">
                <a:solidFill>
                  <a:schemeClr val="tx1"/>
                </a:solidFill>
                <a:latin typeface="+mn-lt"/>
                <a:ea typeface="+mn-ea"/>
                <a:cs typeface="+mn-cs"/>
              </a:rPr>
              <a:t>2021 NCN: W umowach grantowych zawieranych po 1 stycznia 2021 r.3 dane będące podstawą publikacji naukowych stanowiących efekt realizacji projektów finansowanych przez NCN powinny być (…) (FAIR Data). Tam gdzie to możliwe, dane te powinny być udostępniane w repozytorium, zgodnie z warunkami licencji Creative Commons Public Domain (licencja CC0). </a:t>
            </a:r>
            <a:endParaRPr lang="pl-PL" smtClean="0"/>
          </a:p>
          <a:p>
            <a:r>
              <a:rPr lang="pl-PL" smtClean="0"/>
              <a:t>2021: Ustawa z dnia 11 sierpnia 2021 r. o otwartych danych i ponownym </a:t>
            </a:r>
            <a:r>
              <a:rPr lang="en-US" smtClean="0"/>
              <a:t>wykorzystywaniu informacji sektora publicznego</a:t>
            </a:r>
          </a:p>
          <a:p>
            <a:r>
              <a:rPr lang="pl-PL" smtClean="0"/>
              <a:t>2022: Polityka Naukowa Państwa, MEiN</a:t>
            </a:r>
          </a:p>
          <a:p>
            <a:r>
              <a:rPr lang="pl-PL" smtClean="0"/>
              <a:t>2024: Polityka dotycząca Otwartych Danych Badawczych, MNiSW – prace w </a:t>
            </a:r>
            <a:r>
              <a:rPr lang="pl-PL" smtClean="0"/>
              <a:t>toku</a:t>
            </a:r>
            <a:endParaRPr lang="en-US" smtClean="0"/>
          </a:p>
        </p:txBody>
      </p:sp>
      <p:sp>
        <p:nvSpPr>
          <p:cNvPr id="4" name="Symbol zastępczy numeru slajdu 3"/>
          <p:cNvSpPr>
            <a:spLocks noGrp="1"/>
          </p:cNvSpPr>
          <p:nvPr>
            <p:ph type="sldNum" sz="quarter" idx="10"/>
          </p:nvPr>
        </p:nvSpPr>
        <p:spPr/>
        <p:txBody>
          <a:bodyPr/>
          <a:lstStyle/>
          <a:p>
            <a:fld id="{0373B13C-3A2E-42EC-9FC6-1CC03B271ABD}" type="slidenum">
              <a:rPr lang="pl-PL" smtClean="0"/>
              <a:pPr/>
              <a:t>6</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mtClean="0"/>
              <a:t>REA = Research </a:t>
            </a:r>
            <a:r>
              <a:rPr lang="pl-PL" dirty="0" err="1" smtClean="0"/>
              <a:t>Executive</a:t>
            </a:r>
            <a:r>
              <a:rPr lang="pl-PL" dirty="0" smtClean="0"/>
              <a:t> </a:t>
            </a:r>
            <a:r>
              <a:rPr lang="pl-PL" dirty="0" err="1" smtClean="0"/>
              <a:t>Agency</a:t>
            </a:r>
            <a:r>
              <a:rPr lang="pl-PL" dirty="0" smtClean="0"/>
              <a:t> of </a:t>
            </a:r>
            <a:r>
              <a:rPr lang="pl-PL" err="1" smtClean="0"/>
              <a:t>the</a:t>
            </a:r>
            <a:r>
              <a:rPr lang="pl-PL" smtClean="0"/>
              <a:t> </a:t>
            </a:r>
            <a:r>
              <a:rPr lang="pl-PL" baseline="0" smtClean="0"/>
              <a:t>EC</a:t>
            </a:r>
            <a:endParaRPr lang="pl-PL" baseline="0" dirty="0" smtClean="0"/>
          </a:p>
        </p:txBody>
      </p:sp>
      <p:sp>
        <p:nvSpPr>
          <p:cNvPr id="4" name="Symbol zastępczy numeru slajdu 3"/>
          <p:cNvSpPr>
            <a:spLocks noGrp="1"/>
          </p:cNvSpPr>
          <p:nvPr>
            <p:ph type="sldNum" sz="quarter" idx="10"/>
          </p:nvPr>
        </p:nvSpPr>
        <p:spPr/>
        <p:txBody>
          <a:bodyPr/>
          <a:lstStyle/>
          <a:p>
            <a:fld id="{0373B13C-3A2E-42EC-9FC6-1CC03B271ABD}" type="slidenum">
              <a:rPr lang="pl-PL" smtClean="0"/>
              <a:pPr/>
              <a:t>7</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0373B13C-3A2E-42EC-9FC6-1CC03B271ABD}" type="slidenum">
              <a:rPr lang="pl-PL" smtClean="0"/>
              <a:pPr/>
              <a:t>8</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l-PL" baseline="0" dirty="0" smtClean="0"/>
          </a:p>
        </p:txBody>
      </p:sp>
      <p:sp>
        <p:nvSpPr>
          <p:cNvPr id="4" name="Symbol zastępczy numeru slajdu 3"/>
          <p:cNvSpPr>
            <a:spLocks noGrp="1"/>
          </p:cNvSpPr>
          <p:nvPr>
            <p:ph type="sldNum" sz="quarter" idx="10"/>
          </p:nvPr>
        </p:nvSpPr>
        <p:spPr/>
        <p:txBody>
          <a:bodyPr/>
          <a:lstStyle/>
          <a:p>
            <a:fld id="{0373B13C-3A2E-42EC-9FC6-1CC03B271ABD}" type="slidenum">
              <a:rPr lang="pl-PL" smtClean="0"/>
              <a:pPr/>
              <a:t>9</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0373B13C-3A2E-42EC-9FC6-1CC03B271ABD}" type="slidenum">
              <a:rPr lang="pl-PL" smtClean="0"/>
              <a:pPr/>
              <a:t>10</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89091"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9092"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956308-F8A7-40A3-913A-CA6BE4806619}" type="slidenum">
              <a:rPr lang="pl-PL"/>
              <a:pPr fontAlgn="base">
                <a:spcBef>
                  <a:spcPct val="0"/>
                </a:spcBef>
                <a:spcAft>
                  <a:spcPct val="0"/>
                </a:spcAft>
              </a:pPr>
              <a:t>11</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90115"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endParaRPr lang="pl-PL" smtClean="0"/>
          </a:p>
        </p:txBody>
      </p:sp>
      <p:sp>
        <p:nvSpPr>
          <p:cNvPr id="90116"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BC60D9-C310-4B6A-BB5C-B8610A578A6D}" type="slidenum">
              <a:rPr lang="pl-PL"/>
              <a:pPr fontAlgn="base">
                <a:spcBef>
                  <a:spcPct val="0"/>
                </a:spcBef>
                <a:spcAft>
                  <a:spcPct val="0"/>
                </a:spcAft>
              </a:pPr>
              <a:t>12</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20.06.2024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20.06.2024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20.06.2024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20.06.2024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20.06.2024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20.06.2024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20.06.2024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20.06.2024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20.06.2024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20.06.2024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20.06.2024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20.06.2024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dcc.ac.uk/guidance/how-guid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doi.org/10.1038/ng1201-365"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hyperlink" Target="https://doi.org/10.1038/s41592-021-01166-8" TargetMode="External"/><Relationship Id="rId4" Type="http://schemas.openxmlformats.org/officeDocument/2006/relationships/hyperlink" Target="https://doi.org/10.1373/clinchem.2008.112797"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data.europa.eu/"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data.europa.eu/"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hyperlink" Target="https://guides.dataverse.org/en/latest/user/dataset-management.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ibb.edu.pl/en/research-data-management/"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mailto:rdm@ibb.waw.pl"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mailto:rdm@ibb.waw.pl"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hyperlink" Target="https://www.budapestopenaccessinitiative.org/read/"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hyperlink" Target="https://ec.europa.eu/research/participants/docs/h2020-funding-guide/cross-cutting-issues/open-access-dissemination_en.htm" TargetMode="External"/><Relationship Id="rId4" Type="http://schemas.openxmlformats.org/officeDocument/2006/relationships/hyperlink" Target="https://legalinstruments.oecd.org/public/doc/157/157.en.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rea.ec.europa.eu/open-science_en"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nature.com/articles/sdata201618"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ec.europa.eu/research/participants/data/ref/h2020/grants_manual/hi/oa_pilot/h2020-hi-oa-data-mgt_en.pdf" TargetMode="Externa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0" y="6372036"/>
            <a:ext cx="9144000" cy="369332"/>
          </a:xfrm>
          <a:prstGeom prst="rect">
            <a:avLst/>
          </a:prstGeom>
          <a:noFill/>
        </p:spPr>
        <p:txBody>
          <a:bodyPr wrap="square" rtlCol="0">
            <a:spAutoFit/>
          </a:bodyPr>
          <a:lstStyle/>
          <a:p>
            <a:pPr algn="ctr"/>
            <a:r>
              <a:rPr lang="pl-PL" dirty="0" smtClean="0"/>
              <a:t>Warsaw, 2024-06-20</a:t>
            </a:r>
            <a:endParaRPr lang="en-US" dirty="0"/>
          </a:p>
        </p:txBody>
      </p:sp>
      <p:sp>
        <p:nvSpPr>
          <p:cNvPr id="4" name="pole tekstowe 3"/>
          <p:cNvSpPr txBox="1"/>
          <p:nvPr/>
        </p:nvSpPr>
        <p:spPr>
          <a:xfrm>
            <a:off x="1403648" y="3208908"/>
            <a:ext cx="6517232" cy="2308324"/>
          </a:xfrm>
          <a:prstGeom prst="rect">
            <a:avLst/>
          </a:prstGeom>
          <a:noFill/>
        </p:spPr>
        <p:txBody>
          <a:bodyPr wrap="square" rtlCol="0">
            <a:spAutoFit/>
          </a:bodyPr>
          <a:lstStyle/>
          <a:p>
            <a:pPr>
              <a:lnSpc>
                <a:spcPct val="150000"/>
              </a:lnSpc>
            </a:pPr>
            <a:r>
              <a:rPr lang="pl-PL" sz="3200" b="1" dirty="0" err="1" smtClean="0"/>
              <a:t>Research</a:t>
            </a:r>
            <a:r>
              <a:rPr lang="pl-PL" sz="3200" b="1" dirty="0" smtClean="0"/>
              <a:t> Data Management (RDM)</a:t>
            </a:r>
          </a:p>
          <a:p>
            <a:pPr>
              <a:lnSpc>
                <a:spcPct val="150000"/>
              </a:lnSpc>
            </a:pPr>
            <a:r>
              <a:rPr lang="pl-PL" sz="3200" dirty="0" smtClean="0">
                <a:sym typeface="Symbol"/>
              </a:rPr>
              <a:t></a:t>
            </a:r>
            <a:r>
              <a:rPr lang="pl-PL" sz="3200" dirty="0" smtClean="0"/>
              <a:t> </a:t>
            </a:r>
            <a:r>
              <a:rPr lang="pl-PL" sz="3200" dirty="0" err="1" smtClean="0"/>
              <a:t>what</a:t>
            </a:r>
            <a:r>
              <a:rPr lang="pl-PL" sz="3200" dirty="0" smtClean="0"/>
              <a:t> do </a:t>
            </a:r>
            <a:r>
              <a:rPr lang="pl-PL" sz="3200" dirty="0" err="1" smtClean="0"/>
              <a:t>you</a:t>
            </a:r>
            <a:r>
              <a:rPr lang="pl-PL" sz="3200" dirty="0" smtClean="0"/>
              <a:t> </a:t>
            </a:r>
            <a:r>
              <a:rPr lang="pl-PL" sz="3200" dirty="0" err="1" smtClean="0"/>
              <a:t>need</a:t>
            </a:r>
            <a:r>
              <a:rPr lang="pl-PL" sz="3200" dirty="0" smtClean="0"/>
              <a:t> to </a:t>
            </a:r>
            <a:r>
              <a:rPr lang="pl-PL" sz="3200" dirty="0" err="1" smtClean="0"/>
              <a:t>know</a:t>
            </a:r>
            <a:r>
              <a:rPr lang="pl-PL" sz="3200" dirty="0" smtClean="0"/>
              <a:t> </a:t>
            </a:r>
            <a:r>
              <a:rPr lang="pl-PL" sz="3200" dirty="0" err="1" smtClean="0"/>
              <a:t>about</a:t>
            </a:r>
            <a:r>
              <a:rPr lang="pl-PL" sz="3200" dirty="0" smtClean="0"/>
              <a:t> </a:t>
            </a:r>
            <a:r>
              <a:rPr lang="pl-PL" sz="3200" dirty="0" err="1" smtClean="0"/>
              <a:t>it</a:t>
            </a:r>
            <a:r>
              <a:rPr lang="pl-PL" sz="3200" dirty="0" smtClean="0"/>
              <a:t> and </a:t>
            </a:r>
            <a:r>
              <a:rPr lang="pl-PL" sz="3200" dirty="0" err="1" smtClean="0"/>
              <a:t>what</a:t>
            </a:r>
            <a:r>
              <a:rPr lang="pl-PL" sz="3200" dirty="0" smtClean="0"/>
              <a:t> </a:t>
            </a:r>
            <a:r>
              <a:rPr lang="pl-PL" sz="3200" dirty="0" err="1" smtClean="0"/>
              <a:t>support</a:t>
            </a:r>
            <a:r>
              <a:rPr lang="pl-PL" sz="3200" dirty="0" smtClean="0"/>
              <a:t> </a:t>
            </a:r>
            <a:r>
              <a:rPr lang="pl-PL" sz="3200" dirty="0" err="1" smtClean="0"/>
              <a:t>can</a:t>
            </a:r>
            <a:r>
              <a:rPr lang="pl-PL" sz="3200" dirty="0" smtClean="0"/>
              <a:t> </a:t>
            </a:r>
            <a:r>
              <a:rPr lang="pl-PL" sz="3200" dirty="0" err="1" smtClean="0"/>
              <a:t>you</a:t>
            </a:r>
            <a:r>
              <a:rPr lang="pl-PL" sz="3200" dirty="0" smtClean="0"/>
              <a:t> </a:t>
            </a:r>
            <a:r>
              <a:rPr lang="pl-PL" sz="3200" dirty="0" err="1" smtClean="0"/>
              <a:t>expect</a:t>
            </a:r>
            <a:endParaRPr lang="en-US" sz="3200" dirty="0"/>
          </a:p>
        </p:txBody>
      </p:sp>
      <p:sp>
        <p:nvSpPr>
          <p:cNvPr id="5" name="pole tekstowe 4"/>
          <p:cNvSpPr txBox="1"/>
          <p:nvPr/>
        </p:nvSpPr>
        <p:spPr>
          <a:xfrm>
            <a:off x="4788024" y="1268760"/>
            <a:ext cx="3600400" cy="400110"/>
          </a:xfrm>
          <a:prstGeom prst="rect">
            <a:avLst/>
          </a:prstGeom>
          <a:noFill/>
        </p:spPr>
        <p:txBody>
          <a:bodyPr wrap="square" rtlCol="0">
            <a:spAutoFit/>
          </a:bodyPr>
          <a:lstStyle/>
          <a:p>
            <a:pPr algn="ctr"/>
            <a:r>
              <a:rPr lang="pl-PL" sz="2000" b="1" dirty="0" smtClean="0"/>
              <a:t>Marta Hoffman</a:t>
            </a:r>
            <a:endParaRPr lang="pl-PL" sz="2000" b="1" dirty="0"/>
          </a:p>
        </p:txBody>
      </p:sp>
      <p:pic>
        <p:nvPicPr>
          <p:cNvPr id="6" name="Obraz 5" descr="logo-zielone-ENG.jpg"/>
          <p:cNvPicPr>
            <a:picLocks noChangeAspect="1"/>
          </p:cNvPicPr>
          <p:nvPr/>
        </p:nvPicPr>
        <p:blipFill>
          <a:blip r:embed="rId2" cstate="print"/>
          <a:stretch>
            <a:fillRect/>
          </a:stretch>
        </p:blipFill>
        <p:spPr>
          <a:xfrm>
            <a:off x="179512" y="188640"/>
            <a:ext cx="2232248" cy="265416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683568" y="0"/>
            <a:ext cx="7704856" cy="1143000"/>
          </a:xfrm>
        </p:spPr>
        <p:txBody>
          <a:bodyPr>
            <a:normAutofit/>
          </a:bodyPr>
          <a:lstStyle/>
          <a:p>
            <a:r>
              <a:rPr lang="pl-PL" altLang="en-US" dirty="0" smtClean="0">
                <a:ea typeface="MS PGothic" pitchFamily="34" charset="-128"/>
              </a:rPr>
              <a:t>Five </a:t>
            </a:r>
            <a:r>
              <a:rPr lang="pl-PL" altLang="en-US" dirty="0" err="1" smtClean="0">
                <a:ea typeface="MS PGothic" pitchFamily="34" charset="-128"/>
              </a:rPr>
              <a:t>steps</a:t>
            </a:r>
            <a:r>
              <a:rPr lang="pl-PL" altLang="en-US" dirty="0" smtClean="0">
                <a:ea typeface="MS PGothic" pitchFamily="34" charset="-128"/>
              </a:rPr>
              <a:t> to </a:t>
            </a:r>
            <a:r>
              <a:rPr lang="pl-PL" altLang="en-US" dirty="0" err="1" smtClean="0">
                <a:ea typeface="MS PGothic" pitchFamily="34" charset="-128"/>
              </a:rPr>
              <a:t>consider</a:t>
            </a:r>
            <a:r>
              <a:rPr lang="pl-PL" altLang="en-US" dirty="0" smtClean="0">
                <a:ea typeface="MS PGothic" pitchFamily="34" charset="-128"/>
              </a:rPr>
              <a:t> </a:t>
            </a:r>
            <a:r>
              <a:rPr lang="pl-PL" altLang="en-US" dirty="0" err="1" smtClean="0">
                <a:ea typeface="MS PGothic" pitchFamily="34" charset="-128"/>
              </a:rPr>
              <a:t>in</a:t>
            </a:r>
            <a:r>
              <a:rPr lang="pl-PL" altLang="en-US" dirty="0" smtClean="0">
                <a:ea typeface="MS PGothic" pitchFamily="34" charset="-128"/>
              </a:rPr>
              <a:t> RDM</a:t>
            </a:r>
            <a:endParaRPr lang="en-GB" altLang="en-US" dirty="0" smtClean="0">
              <a:ea typeface="MS PGothic" pitchFamily="34" charset="-128"/>
            </a:endParaRPr>
          </a:p>
        </p:txBody>
      </p:sp>
      <p:sp>
        <p:nvSpPr>
          <p:cNvPr id="6" name="pole tekstowe 5"/>
          <p:cNvSpPr txBox="1"/>
          <p:nvPr/>
        </p:nvSpPr>
        <p:spPr>
          <a:xfrm>
            <a:off x="1187624" y="1772816"/>
            <a:ext cx="6696744" cy="2862322"/>
          </a:xfrm>
          <a:prstGeom prst="rect">
            <a:avLst/>
          </a:prstGeom>
          <a:noFill/>
        </p:spPr>
        <p:txBody>
          <a:bodyPr wrap="square" rtlCol="0">
            <a:spAutoFit/>
          </a:bodyPr>
          <a:lstStyle/>
          <a:p>
            <a:pPr lvl="1" indent="-457200">
              <a:buFont typeface="+mj-lt"/>
              <a:buAutoNum type="arabicPeriod"/>
            </a:pPr>
            <a:r>
              <a:rPr lang="pl-PL" sz="2000" dirty="0" err="1" smtClean="0">
                <a:ea typeface="ＭＳ Ｐゴシック" pitchFamily="34" charset="-128"/>
              </a:rPr>
              <a:t>Identifying</a:t>
            </a:r>
            <a:r>
              <a:rPr lang="pl-PL" sz="2000" dirty="0" smtClean="0">
                <a:ea typeface="ＭＳ Ｐゴシック" pitchFamily="34" charset="-128"/>
              </a:rPr>
              <a:t> </a:t>
            </a:r>
            <a:r>
              <a:rPr lang="pl-PL" sz="2000" dirty="0" err="1" smtClean="0">
                <a:ea typeface="ＭＳ Ｐゴシック" pitchFamily="34" charset="-128"/>
              </a:rPr>
              <a:t>your</a:t>
            </a:r>
            <a:r>
              <a:rPr lang="pl-PL" sz="2000" dirty="0" smtClean="0">
                <a:ea typeface="ＭＳ Ｐゴシック" pitchFamily="34" charset="-128"/>
              </a:rPr>
              <a:t> data</a:t>
            </a:r>
          </a:p>
          <a:p>
            <a:pPr lvl="1" indent="-457200">
              <a:buFont typeface="+mj-lt"/>
              <a:buAutoNum type="arabicPeriod"/>
            </a:pPr>
            <a:endParaRPr lang="pl-PL" sz="2000" dirty="0" smtClean="0">
              <a:ea typeface="ＭＳ Ｐゴシック" pitchFamily="34" charset="-128"/>
            </a:endParaRPr>
          </a:p>
          <a:p>
            <a:pPr lvl="1" indent="-457200">
              <a:buFont typeface="+mj-lt"/>
              <a:buAutoNum type="arabicPeriod"/>
            </a:pPr>
            <a:r>
              <a:rPr lang="pl-PL" sz="2000" dirty="0" err="1" smtClean="0">
                <a:ea typeface="ＭＳ Ｐゴシック" pitchFamily="34" charset="-128"/>
              </a:rPr>
              <a:t>Managing</a:t>
            </a:r>
            <a:r>
              <a:rPr lang="pl-PL" sz="2000" dirty="0" smtClean="0">
                <a:ea typeface="ＭＳ Ｐゴシック" pitchFamily="34" charset="-128"/>
              </a:rPr>
              <a:t> data </a:t>
            </a:r>
            <a:r>
              <a:rPr lang="pl-PL" sz="2000" dirty="0" err="1" smtClean="0">
                <a:ea typeface="ＭＳ Ｐゴシック" pitchFamily="34" charset="-128"/>
              </a:rPr>
              <a:t>during</a:t>
            </a:r>
            <a:r>
              <a:rPr lang="pl-PL" sz="2000" dirty="0" smtClean="0">
                <a:ea typeface="ＭＳ Ｐゴシック" pitchFamily="34" charset="-128"/>
              </a:rPr>
              <a:t> </a:t>
            </a:r>
            <a:r>
              <a:rPr lang="pl-PL" sz="2000" dirty="0" err="1" smtClean="0">
                <a:ea typeface="ＭＳ Ｐゴシック" pitchFamily="34" charset="-128"/>
              </a:rPr>
              <a:t>the</a:t>
            </a:r>
            <a:r>
              <a:rPr lang="pl-PL" sz="2000" dirty="0" smtClean="0">
                <a:ea typeface="ＭＳ Ｐゴシック" pitchFamily="34" charset="-128"/>
              </a:rPr>
              <a:t> </a:t>
            </a:r>
            <a:r>
              <a:rPr lang="pl-PL" sz="2000" dirty="0" err="1" smtClean="0">
                <a:ea typeface="ＭＳ Ｐゴシック" pitchFamily="34" charset="-128"/>
              </a:rPr>
              <a:t>project</a:t>
            </a:r>
            <a:endParaRPr lang="pl-PL" sz="2000" dirty="0" smtClean="0">
              <a:ea typeface="ＭＳ Ｐゴシック" pitchFamily="34" charset="-128"/>
            </a:endParaRPr>
          </a:p>
          <a:p>
            <a:pPr lvl="1" indent="-457200">
              <a:buFont typeface="+mj-lt"/>
              <a:buAutoNum type="arabicPeriod"/>
            </a:pPr>
            <a:endParaRPr lang="pl-PL" sz="2000" dirty="0" smtClean="0">
              <a:ea typeface="ＭＳ Ｐゴシック" pitchFamily="34" charset="-128"/>
            </a:endParaRPr>
          </a:p>
          <a:p>
            <a:pPr lvl="1" indent="-457200">
              <a:buFont typeface="+mj-lt"/>
              <a:buAutoNum type="arabicPeriod"/>
            </a:pPr>
            <a:r>
              <a:rPr lang="pl-PL" sz="2000" dirty="0" err="1" smtClean="0">
                <a:ea typeface="ＭＳ Ｐゴシック" pitchFamily="34" charset="-128"/>
              </a:rPr>
              <a:t>Strategy</a:t>
            </a:r>
            <a:r>
              <a:rPr lang="pl-PL" sz="2000" dirty="0" smtClean="0">
                <a:ea typeface="ＭＳ Ｐゴシック" pitchFamily="34" charset="-128"/>
              </a:rPr>
              <a:t> for </a:t>
            </a:r>
            <a:r>
              <a:rPr lang="en-GB" sz="2000" dirty="0" smtClean="0">
                <a:ea typeface="ＭＳ Ｐゴシック" pitchFamily="34" charset="-128"/>
              </a:rPr>
              <a:t>long-term preservation</a:t>
            </a:r>
            <a:r>
              <a:rPr lang="pl-PL" sz="2000" dirty="0" smtClean="0">
                <a:ea typeface="ＭＳ Ｐゴシック" pitchFamily="34" charset="-128"/>
              </a:rPr>
              <a:t> of data</a:t>
            </a:r>
          </a:p>
          <a:p>
            <a:pPr lvl="1" indent="-457200">
              <a:buFont typeface="+mj-lt"/>
              <a:buAutoNum type="arabicPeriod"/>
            </a:pPr>
            <a:endParaRPr lang="pl-PL" sz="2000" dirty="0" smtClean="0">
              <a:ea typeface="ＭＳ Ｐゴシック" pitchFamily="34" charset="-128"/>
            </a:endParaRPr>
          </a:p>
          <a:p>
            <a:pPr lvl="1" indent="-457200">
              <a:buFont typeface="+mj-lt"/>
              <a:buAutoNum type="arabicPeriod"/>
            </a:pPr>
            <a:r>
              <a:rPr lang="pl-PL" sz="2000" dirty="0" err="1" smtClean="0">
                <a:ea typeface="ＭＳ Ｐゴシック" pitchFamily="34" charset="-128"/>
              </a:rPr>
              <a:t>Preparing</a:t>
            </a:r>
            <a:r>
              <a:rPr lang="pl-PL" sz="2000" dirty="0" smtClean="0">
                <a:ea typeface="ＭＳ Ｐゴシック" pitchFamily="34" charset="-128"/>
              </a:rPr>
              <a:t> data for </a:t>
            </a:r>
            <a:r>
              <a:rPr lang="pl-PL" sz="2000" dirty="0" err="1" smtClean="0">
                <a:ea typeface="ＭＳ Ｐゴシック" pitchFamily="34" charset="-128"/>
              </a:rPr>
              <a:t>archiving</a:t>
            </a:r>
            <a:r>
              <a:rPr lang="pl-PL" sz="2000" dirty="0" smtClean="0">
                <a:ea typeface="ＭＳ Ｐゴシック" pitchFamily="34" charset="-128"/>
              </a:rPr>
              <a:t> and </a:t>
            </a:r>
            <a:r>
              <a:rPr lang="pl-PL" sz="2000" dirty="0" err="1" smtClean="0">
                <a:ea typeface="ＭＳ Ｐゴシック" pitchFamily="34" charset="-128"/>
              </a:rPr>
              <a:t>sharing</a:t>
            </a:r>
            <a:endParaRPr lang="pl-PL" sz="2000" dirty="0" smtClean="0">
              <a:ea typeface="ＭＳ Ｐゴシック" pitchFamily="34" charset="-128"/>
            </a:endParaRPr>
          </a:p>
          <a:p>
            <a:pPr lvl="1" indent="-457200">
              <a:buFont typeface="+mj-lt"/>
              <a:buAutoNum type="arabicPeriod"/>
            </a:pPr>
            <a:endParaRPr lang="pl-PL" sz="2000" dirty="0" smtClean="0">
              <a:ea typeface="ＭＳ Ｐゴシック" pitchFamily="34" charset="-128"/>
            </a:endParaRPr>
          </a:p>
          <a:p>
            <a:pPr lvl="1" indent="-457200">
              <a:buFont typeface="+mj-lt"/>
              <a:buAutoNum type="arabicPeriod"/>
            </a:pPr>
            <a:r>
              <a:rPr lang="pl-PL" sz="2000" dirty="0" err="1" smtClean="0">
                <a:ea typeface="ＭＳ Ｐゴシック" pitchFamily="34" charset="-128"/>
              </a:rPr>
              <a:t>Assigning</a:t>
            </a:r>
            <a:r>
              <a:rPr lang="pl-PL" sz="2000" dirty="0" smtClean="0">
                <a:ea typeface="ＭＳ Ｐゴシック" pitchFamily="34" charset="-128"/>
              </a:rPr>
              <a:t> resources and </a:t>
            </a:r>
            <a:r>
              <a:rPr lang="pl-PL" sz="2000" dirty="0" err="1" smtClean="0">
                <a:ea typeface="ＭＳ Ｐゴシック" pitchFamily="34" charset="-128"/>
              </a:rPr>
              <a:t>responsibilities</a:t>
            </a:r>
            <a:endParaRPr lang="en-GB" sz="2000" dirty="0" smtClean="0">
              <a:ea typeface="ＭＳ Ｐゴシック" pitchFamily="34" charset="-128"/>
            </a:endParaRPr>
          </a:p>
        </p:txBody>
      </p:sp>
      <p:sp>
        <p:nvSpPr>
          <p:cNvPr id="4" name="pole tekstowe 4"/>
          <p:cNvSpPr txBox="1">
            <a:spLocks noChangeArrowheads="1"/>
          </p:cNvSpPr>
          <p:nvPr/>
        </p:nvSpPr>
        <p:spPr bwMode="auto">
          <a:xfrm>
            <a:off x="3491880" y="6536377"/>
            <a:ext cx="5616624" cy="276999"/>
          </a:xfrm>
          <a:prstGeom prst="rect">
            <a:avLst/>
          </a:prstGeom>
          <a:noFill/>
          <a:ln w="9525">
            <a:noFill/>
            <a:miter lim="800000"/>
            <a:headEnd/>
            <a:tailEnd/>
          </a:ln>
        </p:spPr>
        <p:txBody>
          <a:bodyPr wrap="square">
            <a:spAutoFit/>
          </a:bodyPr>
          <a:lstStyle/>
          <a:p>
            <a:r>
              <a:rPr lang="pl-PL" sz="1200" dirty="0" err="1" smtClean="0">
                <a:latin typeface="Calibri" pitchFamily="34" charset="0"/>
              </a:rPr>
              <a:t>Adapted</a:t>
            </a:r>
            <a:r>
              <a:rPr lang="pl-PL" sz="1200" dirty="0" smtClean="0">
                <a:latin typeface="Calibri" pitchFamily="34" charset="0"/>
              </a:rPr>
              <a:t> </a:t>
            </a:r>
            <a:r>
              <a:rPr lang="pl-PL" sz="1200" dirty="0" err="1" smtClean="0">
                <a:latin typeface="Calibri" pitchFamily="34" charset="0"/>
              </a:rPr>
              <a:t>from</a:t>
            </a:r>
            <a:r>
              <a:rPr lang="pl-PL" sz="1200" smtClean="0">
                <a:latin typeface="Calibri" pitchFamily="34" charset="0"/>
              </a:rPr>
              <a:t>: Digital Curation Centre, </a:t>
            </a:r>
            <a:r>
              <a:rPr lang="pl-PL" sz="1200" smtClean="0">
                <a:latin typeface="Calibri" pitchFamily="34" charset="0"/>
                <a:hlinkClick r:id="rId3"/>
              </a:rPr>
              <a:t>https://www.dcc.ac.uk/guidance/how-guides</a:t>
            </a:r>
            <a:endParaRPr lang="pl-PL" sz="1200"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ytuł 1"/>
          <p:cNvSpPr>
            <a:spLocks noGrp="1"/>
          </p:cNvSpPr>
          <p:nvPr>
            <p:ph type="title"/>
          </p:nvPr>
        </p:nvSpPr>
        <p:spPr>
          <a:xfrm>
            <a:off x="0" y="4763"/>
            <a:ext cx="9144000" cy="1325562"/>
          </a:xfrm>
          <a:solidFill>
            <a:srgbClr val="C9DD03"/>
          </a:solidFill>
        </p:spPr>
        <p:txBody>
          <a:bodyPr/>
          <a:lstStyle/>
          <a:p>
            <a:r>
              <a:rPr lang="pl-PL" dirty="0" smtClean="0"/>
              <a:t>1. </a:t>
            </a:r>
            <a:r>
              <a:rPr lang="pl-PL" dirty="0" err="1" smtClean="0"/>
              <a:t>Identifying</a:t>
            </a:r>
            <a:r>
              <a:rPr lang="pl-PL" dirty="0" smtClean="0"/>
              <a:t> </a:t>
            </a:r>
            <a:r>
              <a:rPr lang="pl-PL" dirty="0" err="1" smtClean="0"/>
              <a:t>your</a:t>
            </a:r>
            <a:r>
              <a:rPr lang="pl-PL" dirty="0" smtClean="0"/>
              <a:t> data</a:t>
            </a:r>
          </a:p>
        </p:txBody>
      </p:sp>
      <p:sp>
        <p:nvSpPr>
          <p:cNvPr id="27651" name="pole tekstowe 4"/>
          <p:cNvSpPr txBox="1">
            <a:spLocks noChangeArrowheads="1"/>
          </p:cNvSpPr>
          <p:nvPr/>
        </p:nvSpPr>
        <p:spPr bwMode="auto">
          <a:xfrm>
            <a:off x="1763688" y="2420888"/>
            <a:ext cx="6172200" cy="2031325"/>
          </a:xfrm>
          <a:prstGeom prst="rect">
            <a:avLst/>
          </a:prstGeom>
          <a:noFill/>
          <a:ln w="9525">
            <a:noFill/>
            <a:miter lim="800000"/>
            <a:headEnd/>
            <a:tailEnd/>
          </a:ln>
        </p:spPr>
        <p:txBody>
          <a:bodyPr>
            <a:spAutoFit/>
          </a:bodyPr>
          <a:lstStyle/>
          <a:p>
            <a:pPr>
              <a:lnSpc>
                <a:spcPct val="150000"/>
              </a:lnSpc>
            </a:pPr>
            <a:r>
              <a:rPr lang="en-US" sz="2800" smtClean="0">
                <a:latin typeface="Calibri" pitchFamily="34" charset="0"/>
              </a:rPr>
              <a:t>Where does your data come from?</a:t>
            </a:r>
            <a:endParaRPr lang="pl-PL" sz="2800" smtClean="0">
              <a:latin typeface="Calibri" pitchFamily="34" charset="0"/>
            </a:endParaRPr>
          </a:p>
          <a:p>
            <a:pPr>
              <a:lnSpc>
                <a:spcPct val="150000"/>
              </a:lnSpc>
            </a:pPr>
            <a:r>
              <a:rPr lang="en-US" sz="2800" smtClean="0">
                <a:latin typeface="Calibri" pitchFamily="34" charset="0"/>
              </a:rPr>
              <a:t>How </a:t>
            </a:r>
            <a:r>
              <a:rPr lang="en-US" sz="2800">
                <a:latin typeface="Calibri" pitchFamily="34" charset="0"/>
              </a:rPr>
              <a:t>much data do you generate?</a:t>
            </a:r>
            <a:endParaRPr lang="pl-PL" sz="2800">
              <a:latin typeface="Calibri" pitchFamily="34" charset="0"/>
            </a:endParaRPr>
          </a:p>
          <a:p>
            <a:pPr>
              <a:lnSpc>
                <a:spcPct val="150000"/>
              </a:lnSpc>
            </a:pPr>
            <a:r>
              <a:rPr lang="en-US" sz="2800">
                <a:latin typeface="Calibri" pitchFamily="34" charset="0"/>
              </a:rPr>
              <a:t>What format(s) are your data in?</a:t>
            </a:r>
            <a:endParaRPr lang="pl-PL" sz="280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a:xfrm>
            <a:off x="0" y="6351"/>
            <a:ext cx="9144000" cy="1325563"/>
          </a:xfrm>
          <a:solidFill>
            <a:srgbClr val="C9DD03"/>
          </a:solidFill>
        </p:spPr>
        <p:txBody>
          <a:bodyPr>
            <a:normAutofit/>
          </a:bodyPr>
          <a:lstStyle/>
          <a:p>
            <a:r>
              <a:rPr lang="pl-PL" dirty="0" smtClean="0"/>
              <a:t>2. </a:t>
            </a:r>
            <a:r>
              <a:rPr lang="pl-PL" dirty="0" err="1" smtClean="0"/>
              <a:t>Managing</a:t>
            </a:r>
            <a:r>
              <a:rPr lang="pl-PL" dirty="0" smtClean="0"/>
              <a:t> data </a:t>
            </a:r>
            <a:r>
              <a:rPr lang="pl-PL" dirty="0" err="1" smtClean="0"/>
              <a:t>during</a:t>
            </a:r>
            <a:r>
              <a:rPr lang="pl-PL" dirty="0" smtClean="0"/>
              <a:t> </a:t>
            </a:r>
            <a:r>
              <a:rPr lang="pl-PL" dirty="0" err="1" smtClean="0"/>
              <a:t>the</a:t>
            </a:r>
            <a:r>
              <a:rPr lang="pl-PL" dirty="0" smtClean="0"/>
              <a:t> </a:t>
            </a:r>
            <a:r>
              <a:rPr lang="pl-PL" dirty="0" err="1" smtClean="0"/>
              <a:t>project</a:t>
            </a:r>
            <a:endParaRPr lang="pl-PL" dirty="0" smtClean="0"/>
          </a:p>
        </p:txBody>
      </p:sp>
      <p:sp>
        <p:nvSpPr>
          <p:cNvPr id="28675" name="pole tekstowe 4"/>
          <p:cNvSpPr txBox="1">
            <a:spLocks noChangeArrowheads="1"/>
          </p:cNvSpPr>
          <p:nvPr/>
        </p:nvSpPr>
        <p:spPr bwMode="auto">
          <a:xfrm>
            <a:off x="971601" y="1779589"/>
            <a:ext cx="7344815" cy="3970318"/>
          </a:xfrm>
          <a:prstGeom prst="rect">
            <a:avLst/>
          </a:prstGeom>
          <a:noFill/>
          <a:ln w="9525">
            <a:noFill/>
            <a:miter lim="800000"/>
            <a:headEnd/>
            <a:tailEnd/>
          </a:ln>
        </p:spPr>
        <p:txBody>
          <a:bodyPr wrap="square">
            <a:spAutoFit/>
          </a:bodyPr>
          <a:lstStyle/>
          <a:p>
            <a:pPr>
              <a:lnSpc>
                <a:spcPct val="150000"/>
              </a:lnSpc>
            </a:pPr>
            <a:r>
              <a:rPr lang="en-US" sz="2800" dirty="0" smtClean="0">
                <a:latin typeface="Calibri" pitchFamily="34" charset="0"/>
              </a:rPr>
              <a:t>Where </a:t>
            </a:r>
            <a:r>
              <a:rPr lang="en-US" sz="2800" dirty="0">
                <a:latin typeface="Calibri" pitchFamily="34" charset="0"/>
              </a:rPr>
              <a:t>do you store your </a:t>
            </a:r>
            <a:r>
              <a:rPr lang="en-US" sz="2800" dirty="0" smtClean="0">
                <a:latin typeface="Calibri" pitchFamily="34" charset="0"/>
              </a:rPr>
              <a:t>data</a:t>
            </a:r>
            <a:r>
              <a:rPr lang="pl-PL" sz="2800" dirty="0" smtClean="0">
                <a:latin typeface="Calibri" pitchFamily="34" charset="0"/>
              </a:rPr>
              <a:t> upon </a:t>
            </a:r>
            <a:r>
              <a:rPr lang="pl-PL" sz="2800" dirty="0" err="1" smtClean="0">
                <a:latin typeface="Calibri" pitchFamily="34" charset="0"/>
              </a:rPr>
              <a:t>generation</a:t>
            </a:r>
            <a:r>
              <a:rPr lang="en-US" sz="2800" dirty="0" smtClean="0">
                <a:latin typeface="Calibri" pitchFamily="34" charset="0"/>
              </a:rPr>
              <a:t>?</a:t>
            </a:r>
            <a:endParaRPr lang="en-US" sz="2800" dirty="0">
              <a:latin typeface="Calibri" pitchFamily="34" charset="0"/>
            </a:endParaRPr>
          </a:p>
          <a:p>
            <a:pPr>
              <a:lnSpc>
                <a:spcPct val="150000"/>
              </a:lnSpc>
            </a:pPr>
            <a:r>
              <a:rPr lang="en-US" sz="2800" dirty="0">
                <a:latin typeface="Calibri" pitchFamily="34" charset="0"/>
              </a:rPr>
              <a:t>How is your data backed up</a:t>
            </a:r>
            <a:r>
              <a:rPr lang="pl-PL" sz="2800" dirty="0" smtClean="0">
                <a:latin typeface="Calibri" pitchFamily="34" charset="0"/>
              </a:rPr>
              <a:t>?</a:t>
            </a:r>
          </a:p>
          <a:p>
            <a:pPr>
              <a:lnSpc>
                <a:spcPct val="150000"/>
              </a:lnSpc>
            </a:pPr>
            <a:r>
              <a:rPr lang="en-US" sz="2800" dirty="0" smtClean="0">
                <a:latin typeface="Calibri" pitchFamily="34" charset="0"/>
              </a:rPr>
              <a:t>What additional information is required to understand each data file?</a:t>
            </a:r>
            <a:r>
              <a:rPr lang="pl-PL" sz="2800" dirty="0" smtClean="0">
                <a:latin typeface="Calibri" pitchFamily="34" charset="0"/>
              </a:rPr>
              <a:t> (</a:t>
            </a:r>
            <a:r>
              <a:rPr lang="pl-PL" sz="2800" dirty="0" err="1" smtClean="0">
                <a:latin typeface="Calibri" pitchFamily="34" charset="0"/>
              </a:rPr>
              <a:t>metadata</a:t>
            </a:r>
            <a:r>
              <a:rPr lang="pl-PL" sz="2800" dirty="0" smtClean="0">
                <a:latin typeface="Calibri" pitchFamily="34" charset="0"/>
              </a:rPr>
              <a:t>)</a:t>
            </a:r>
            <a:endParaRPr lang="en-US" sz="2800" dirty="0" smtClean="0">
              <a:latin typeface="Calibri" pitchFamily="34" charset="0"/>
            </a:endParaRPr>
          </a:p>
          <a:p>
            <a:pPr>
              <a:lnSpc>
                <a:spcPct val="150000"/>
              </a:lnSpc>
            </a:pPr>
            <a:r>
              <a:rPr lang="en-US" sz="2800" dirty="0" smtClean="0">
                <a:latin typeface="Calibri" pitchFamily="34" charset="0"/>
              </a:rPr>
              <a:t>How do you structure and name your folders and files?</a:t>
            </a:r>
            <a:endParaRPr lang="pl-PL" sz="2800" dirty="0" smtClean="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05780" y="1989995"/>
            <a:ext cx="8532440" cy="4247317"/>
          </a:xfrm>
          <a:prstGeom prst="rect">
            <a:avLst/>
          </a:prstGeom>
          <a:noFill/>
        </p:spPr>
        <p:txBody>
          <a:bodyPr wrap="square" rtlCol="0">
            <a:spAutoFit/>
          </a:bodyPr>
          <a:lstStyle/>
          <a:p>
            <a:pPr>
              <a:lnSpc>
                <a:spcPct val="150000"/>
              </a:lnSpc>
            </a:pPr>
            <a:r>
              <a:rPr lang="pl-PL" sz="2000" dirty="0" smtClean="0"/>
              <a:t>MIAME	– </a:t>
            </a:r>
            <a:r>
              <a:rPr lang="en-US" sz="2000" dirty="0" smtClean="0"/>
              <a:t>Minimum information about a microarray experiment</a:t>
            </a:r>
          </a:p>
          <a:p>
            <a:pPr>
              <a:lnSpc>
                <a:spcPct val="150000"/>
              </a:lnSpc>
            </a:pPr>
            <a:r>
              <a:rPr lang="pl-PL" sz="2000" dirty="0" smtClean="0"/>
              <a:t>	(</a:t>
            </a:r>
            <a:r>
              <a:rPr lang="pl-PL" sz="2000" i="1" dirty="0" err="1" smtClean="0"/>
              <a:t>Nature</a:t>
            </a:r>
            <a:r>
              <a:rPr lang="pl-PL" sz="2000" i="1" dirty="0" smtClean="0"/>
              <a:t> </a:t>
            </a:r>
            <a:r>
              <a:rPr lang="pl-PL" sz="2000" i="1" dirty="0" err="1" smtClean="0"/>
              <a:t>Genetics</a:t>
            </a:r>
            <a:r>
              <a:rPr lang="pl-PL" sz="2000" i="1" dirty="0" smtClean="0"/>
              <a:t>, </a:t>
            </a:r>
            <a:r>
              <a:rPr lang="pl-PL" sz="2000" dirty="0" smtClean="0"/>
              <a:t>2001, </a:t>
            </a:r>
            <a:r>
              <a:rPr lang="pl-PL" sz="2000" dirty="0" smtClean="0">
                <a:hlinkClick r:id="rId3"/>
              </a:rPr>
              <a:t>https://doi.org/10.1038/ng1201-365</a:t>
            </a:r>
            <a:r>
              <a:rPr lang="pl-PL" sz="2000" dirty="0" smtClean="0"/>
              <a:t>)</a:t>
            </a:r>
          </a:p>
          <a:p>
            <a:pPr>
              <a:lnSpc>
                <a:spcPct val="150000"/>
              </a:lnSpc>
            </a:pPr>
            <a:r>
              <a:rPr lang="pl-PL" sz="2000" dirty="0" smtClean="0"/>
              <a:t>MIQE 	– </a:t>
            </a:r>
            <a:r>
              <a:rPr lang="en-US" sz="2000" dirty="0" smtClean="0"/>
              <a:t>Minimum Information for Publication of Quantitative Real-Time PCR </a:t>
            </a:r>
            <a:r>
              <a:rPr lang="pl-PL" sz="2000" dirty="0" smtClean="0"/>
              <a:t>	</a:t>
            </a:r>
            <a:r>
              <a:rPr lang="en-US" sz="2000" dirty="0" smtClean="0"/>
              <a:t>Experiments</a:t>
            </a:r>
            <a:endParaRPr lang="pl-PL" sz="2000" dirty="0" smtClean="0"/>
          </a:p>
          <a:p>
            <a:pPr>
              <a:lnSpc>
                <a:spcPct val="150000"/>
              </a:lnSpc>
            </a:pPr>
            <a:r>
              <a:rPr lang="pl-PL" sz="2000" dirty="0" smtClean="0"/>
              <a:t>	(</a:t>
            </a:r>
            <a:r>
              <a:rPr lang="en-US" sz="2000" i="1" dirty="0" err="1" smtClean="0"/>
              <a:t>Clin</a:t>
            </a:r>
            <a:r>
              <a:rPr lang="en-US" sz="2000" i="1" dirty="0" smtClean="0"/>
              <a:t> Chemistry</a:t>
            </a:r>
            <a:r>
              <a:rPr lang="en-US" sz="2000" dirty="0" smtClean="0"/>
              <a:t>, 2009</a:t>
            </a:r>
            <a:r>
              <a:rPr lang="pl-PL" sz="2000" dirty="0" smtClean="0"/>
              <a:t>, </a:t>
            </a:r>
            <a:r>
              <a:rPr lang="pl-PL" sz="2000" dirty="0" smtClean="0">
                <a:hlinkClick r:id="rId4"/>
              </a:rPr>
              <a:t>https://doi.org/10.1373/clinchem.2008.112797</a:t>
            </a:r>
            <a:r>
              <a:rPr lang="pl-PL" sz="2000" dirty="0" smtClean="0"/>
              <a:t>)</a:t>
            </a:r>
          </a:p>
          <a:p>
            <a:pPr>
              <a:lnSpc>
                <a:spcPct val="150000"/>
              </a:lnSpc>
            </a:pPr>
            <a:r>
              <a:rPr lang="pl-PL" sz="2000" dirty="0" smtClean="0"/>
              <a:t>REMBI	</a:t>
            </a:r>
            <a:r>
              <a:rPr lang="en-US" sz="2000" b="1" dirty="0" smtClean="0"/>
              <a:t> </a:t>
            </a:r>
            <a:r>
              <a:rPr lang="pl-PL" sz="2000" dirty="0" smtClean="0"/>
              <a:t>– </a:t>
            </a:r>
            <a:r>
              <a:rPr lang="en-US" sz="2000" dirty="0" smtClean="0"/>
              <a:t>Recommended Metadata for Biological Images</a:t>
            </a:r>
          </a:p>
          <a:p>
            <a:pPr>
              <a:lnSpc>
                <a:spcPct val="150000"/>
              </a:lnSpc>
            </a:pPr>
            <a:r>
              <a:rPr lang="pl-PL" sz="2000" dirty="0" smtClean="0"/>
              <a:t>	(</a:t>
            </a:r>
            <a:r>
              <a:rPr lang="fr-FR" sz="2000" i="1" dirty="0" smtClean="0"/>
              <a:t>Nat</a:t>
            </a:r>
            <a:r>
              <a:rPr lang="pl-PL" sz="2000" i="1" dirty="0" err="1" smtClean="0"/>
              <a:t>ure</a:t>
            </a:r>
            <a:r>
              <a:rPr lang="fr-FR" sz="2000" i="1" dirty="0" smtClean="0"/>
              <a:t> Methods</a:t>
            </a:r>
            <a:r>
              <a:rPr lang="pl-PL" sz="2000" dirty="0" smtClean="0"/>
              <a:t>, </a:t>
            </a:r>
            <a:r>
              <a:rPr lang="fr-FR" sz="2000" dirty="0" smtClean="0"/>
              <a:t>2021</a:t>
            </a:r>
            <a:r>
              <a:rPr lang="pl-PL" sz="2000" dirty="0" smtClean="0"/>
              <a:t>, </a:t>
            </a:r>
            <a:r>
              <a:rPr lang="pl-PL" sz="2000" dirty="0" smtClean="0">
                <a:hlinkClick r:id="rId5"/>
              </a:rPr>
              <a:t>https://doi.org/10.1038/s41592-021-01166-8</a:t>
            </a:r>
            <a:r>
              <a:rPr lang="pl-PL" sz="2000" dirty="0" smtClean="0"/>
              <a:t>)</a:t>
            </a:r>
          </a:p>
          <a:p>
            <a:pPr>
              <a:lnSpc>
                <a:spcPct val="150000"/>
              </a:lnSpc>
            </a:pPr>
            <a:endParaRPr lang="en-US" sz="2000" dirty="0" smtClean="0"/>
          </a:p>
          <a:p>
            <a:pPr>
              <a:lnSpc>
                <a:spcPct val="150000"/>
              </a:lnSpc>
            </a:pPr>
            <a:endParaRPr lang="en-US" sz="2000" dirty="0"/>
          </a:p>
        </p:txBody>
      </p:sp>
      <p:sp>
        <p:nvSpPr>
          <p:cNvPr id="3" name="Title 1"/>
          <p:cNvSpPr txBox="1">
            <a:spLocks/>
          </p:cNvSpPr>
          <p:nvPr/>
        </p:nvSpPr>
        <p:spPr>
          <a:xfrm>
            <a:off x="467544" y="134144"/>
            <a:ext cx="8229600" cy="990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4400" b="0" i="0" u="none" strike="noStrike" kern="1200" cap="none" spc="0" normalizeH="0" baseline="0" noProof="0" dirty="0" err="1" smtClean="0">
                <a:ln>
                  <a:noFill/>
                </a:ln>
                <a:solidFill>
                  <a:schemeClr val="tx1"/>
                </a:solidFill>
                <a:effectLst/>
                <a:uLnTx/>
                <a:uFillTx/>
                <a:latin typeface="+mj-lt"/>
                <a:ea typeface="+mj-ea"/>
                <a:cs typeface="+mj-cs"/>
              </a:rPr>
              <a:t>Metadata</a:t>
            </a:r>
            <a:r>
              <a:rPr kumimoji="0" lang="pl-PL" sz="4400" b="0" i="0" u="none" strike="noStrike" kern="1200" cap="none" spc="0" normalizeH="0" baseline="0" noProof="0" dirty="0" smtClean="0">
                <a:ln>
                  <a:noFill/>
                </a:ln>
                <a:solidFill>
                  <a:schemeClr val="tx1"/>
                </a:solidFill>
                <a:effectLst/>
                <a:uLnTx/>
                <a:uFillTx/>
                <a:latin typeface="+mj-lt"/>
                <a:ea typeface="+mj-ea"/>
                <a:cs typeface="+mj-cs"/>
              </a:rPr>
              <a:t> </a:t>
            </a:r>
            <a:r>
              <a:rPr kumimoji="0" lang="pl-PL" sz="4400" b="0" i="0" u="none" strike="noStrike" kern="1200" cap="none" spc="0" normalizeH="0" baseline="0" noProof="0" dirty="0" err="1" smtClean="0">
                <a:ln>
                  <a:noFill/>
                </a:ln>
                <a:solidFill>
                  <a:schemeClr val="tx1"/>
                </a:solidFill>
                <a:effectLst/>
                <a:uLnTx/>
                <a:uFillTx/>
                <a:latin typeface="+mj-lt"/>
                <a:ea typeface="+mj-ea"/>
                <a:cs typeface="+mj-cs"/>
              </a:rPr>
              <a:t>standards</a:t>
            </a:r>
            <a:r>
              <a:rPr kumimoji="0" lang="pl-PL" sz="4400" b="0" i="0" u="none" strike="noStrike" kern="1200" cap="none" spc="0" normalizeH="0" noProof="0" dirty="0" smtClean="0">
                <a:ln>
                  <a:noFill/>
                </a:ln>
                <a:solidFill>
                  <a:schemeClr val="tx1"/>
                </a:solidFill>
                <a:effectLst/>
                <a:uLnTx/>
                <a:uFillTx/>
                <a:latin typeface="+mj-lt"/>
                <a:ea typeface="+mj-ea"/>
                <a:cs typeface="+mj-cs"/>
              </a:rPr>
              <a:t> </a:t>
            </a:r>
            <a:r>
              <a:rPr kumimoji="0" lang="pl-PL" sz="4400" b="0" i="0" u="none" strike="noStrike" kern="1200" cap="none" spc="0" normalizeH="0" noProof="0" dirty="0" err="1" smtClean="0">
                <a:ln>
                  <a:noFill/>
                </a:ln>
                <a:solidFill>
                  <a:schemeClr val="tx1"/>
                </a:solidFill>
                <a:effectLst/>
                <a:uLnTx/>
                <a:uFillTx/>
                <a:latin typeface="+mj-lt"/>
                <a:ea typeface="+mj-ea"/>
                <a:cs typeface="+mj-cs"/>
              </a:rPr>
              <a:t>in</a:t>
            </a:r>
            <a:r>
              <a:rPr kumimoji="0" lang="pl-PL" sz="4400" b="0" i="0" u="none" strike="noStrike" kern="1200" cap="none" spc="0" normalizeH="0" noProof="0" dirty="0" smtClean="0">
                <a:ln>
                  <a:noFill/>
                </a:ln>
                <a:solidFill>
                  <a:schemeClr val="tx1"/>
                </a:solidFill>
                <a:effectLst/>
                <a:uLnTx/>
                <a:uFillTx/>
                <a:latin typeface="+mj-lt"/>
                <a:ea typeface="+mj-ea"/>
                <a:cs typeface="+mj-cs"/>
              </a:rPr>
              <a:t> life sciences</a:t>
            </a:r>
          </a:p>
          <a:p>
            <a:pPr marL="0" marR="0" lvl="0" indent="0" algn="ctr" defTabSz="914400" rtl="0" eaLnBrk="1" fontAlgn="auto" latinLnBrk="0" hangingPunct="1">
              <a:lnSpc>
                <a:spcPct val="100000"/>
              </a:lnSpc>
              <a:spcBef>
                <a:spcPct val="0"/>
              </a:spcBef>
              <a:spcAft>
                <a:spcPts val="0"/>
              </a:spcAft>
              <a:buClrTx/>
              <a:buSzTx/>
              <a:buFontTx/>
              <a:buNone/>
              <a:tabLst/>
              <a:defRPr/>
            </a:pPr>
            <a:r>
              <a:rPr lang="pl-PL" sz="4400" baseline="0" dirty="0" smtClean="0">
                <a:latin typeface="Times New Roman"/>
                <a:ea typeface="+mj-ea"/>
                <a:cs typeface="Times New Roman"/>
              </a:rPr>
              <a:t>–</a:t>
            </a:r>
            <a:r>
              <a:rPr lang="pl-PL" sz="4400" dirty="0" smtClean="0">
                <a:latin typeface="+mj-lt"/>
                <a:ea typeface="+mj-ea"/>
                <a:cs typeface="+mj-cs"/>
              </a:rPr>
              <a:t> </a:t>
            </a:r>
            <a:r>
              <a:rPr lang="pl-PL" sz="4400" dirty="0" err="1" smtClean="0">
                <a:latin typeface="+mj-lt"/>
                <a:ea typeface="+mj-ea"/>
                <a:cs typeface="+mj-cs"/>
              </a:rPr>
              <a:t>examples</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4" name="Grupa 3"/>
          <p:cNvGrpSpPr/>
          <p:nvPr/>
        </p:nvGrpSpPr>
        <p:grpSpPr>
          <a:xfrm>
            <a:off x="683568" y="5589240"/>
            <a:ext cx="54864" cy="360040"/>
            <a:chOff x="7308304" y="5733256"/>
            <a:chExt cx="54864" cy="360040"/>
          </a:xfrm>
        </p:grpSpPr>
        <p:sp>
          <p:nvSpPr>
            <p:cNvPr id="5" name="Schemat blokowy: łącznik 4"/>
            <p:cNvSpPr>
              <a:spLocks noChangeAspect="1"/>
            </p:cNvSpPr>
            <p:nvPr/>
          </p:nvSpPr>
          <p:spPr>
            <a:xfrm>
              <a:off x="7308304" y="5733256"/>
              <a:ext cx="54864" cy="548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chemat blokowy: łącznik 5"/>
            <p:cNvSpPr>
              <a:spLocks noChangeAspect="1"/>
            </p:cNvSpPr>
            <p:nvPr/>
          </p:nvSpPr>
          <p:spPr>
            <a:xfrm>
              <a:off x="7308304" y="5885656"/>
              <a:ext cx="54864" cy="548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chemat blokowy: łącznik 6"/>
            <p:cNvSpPr>
              <a:spLocks noChangeAspect="1"/>
            </p:cNvSpPr>
            <p:nvPr/>
          </p:nvSpPr>
          <p:spPr>
            <a:xfrm>
              <a:off x="7308304" y="6038432"/>
              <a:ext cx="54864" cy="548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pole tekstowe 3"/>
          <p:cNvSpPr txBox="1">
            <a:spLocks noChangeArrowheads="1"/>
          </p:cNvSpPr>
          <p:nvPr/>
        </p:nvSpPr>
        <p:spPr bwMode="auto">
          <a:xfrm>
            <a:off x="251520" y="2132856"/>
            <a:ext cx="8712968" cy="4616648"/>
          </a:xfrm>
          <a:prstGeom prst="rect">
            <a:avLst/>
          </a:prstGeom>
          <a:noFill/>
          <a:ln w="9525">
            <a:noFill/>
            <a:miter lim="800000"/>
            <a:headEnd/>
            <a:tailEnd/>
          </a:ln>
        </p:spPr>
        <p:txBody>
          <a:bodyPr wrap="square">
            <a:spAutoFit/>
          </a:bodyPr>
          <a:lstStyle/>
          <a:p>
            <a:pPr>
              <a:lnSpc>
                <a:spcPct val="150000"/>
              </a:lnSpc>
            </a:pPr>
            <a:r>
              <a:rPr lang="en-US" sz="2800" dirty="0">
                <a:latin typeface="Calibri" pitchFamily="34" charset="0"/>
              </a:rPr>
              <a:t>What should be </a:t>
            </a:r>
            <a:r>
              <a:rPr lang="pl-PL" sz="2800" dirty="0" err="1" smtClean="0">
                <a:latin typeface="Calibri" pitchFamily="34" charset="0"/>
              </a:rPr>
              <a:t>kept</a:t>
            </a:r>
            <a:r>
              <a:rPr lang="en-US" sz="2800" dirty="0" smtClean="0">
                <a:latin typeface="Calibri" pitchFamily="34" charset="0"/>
              </a:rPr>
              <a:t> </a:t>
            </a:r>
            <a:r>
              <a:rPr lang="en-US" sz="2800" dirty="0">
                <a:latin typeface="Calibri" pitchFamily="34" charset="0"/>
              </a:rPr>
              <a:t>beyond the end of the project?</a:t>
            </a:r>
            <a:endParaRPr lang="pl-PL" sz="2800" dirty="0">
              <a:latin typeface="Calibri" pitchFamily="34" charset="0"/>
            </a:endParaRPr>
          </a:p>
          <a:p>
            <a:pPr>
              <a:lnSpc>
                <a:spcPct val="150000"/>
              </a:lnSpc>
            </a:pPr>
            <a:r>
              <a:rPr lang="en-US" sz="2800" dirty="0" smtClean="0">
                <a:latin typeface="Calibri" pitchFamily="34" charset="0"/>
              </a:rPr>
              <a:t>For </a:t>
            </a:r>
            <a:r>
              <a:rPr lang="en-US" sz="2800" dirty="0">
                <a:latin typeface="Calibri" pitchFamily="34" charset="0"/>
              </a:rPr>
              <a:t>how long should it be stored</a:t>
            </a:r>
            <a:r>
              <a:rPr lang="en-US" sz="2800" dirty="0" smtClean="0">
                <a:latin typeface="Calibri" pitchFamily="34" charset="0"/>
              </a:rPr>
              <a:t>?</a:t>
            </a:r>
            <a:endParaRPr lang="pl-PL" sz="2800" dirty="0" smtClean="0">
              <a:latin typeface="Calibri" pitchFamily="34" charset="0"/>
            </a:endParaRPr>
          </a:p>
          <a:p>
            <a:pPr>
              <a:lnSpc>
                <a:spcPct val="150000"/>
              </a:lnSpc>
            </a:pPr>
            <a:r>
              <a:rPr lang="pl-PL" sz="2800" dirty="0" err="1" smtClean="0">
                <a:latin typeface="Calibri" pitchFamily="34" charset="0"/>
              </a:rPr>
              <a:t>What</a:t>
            </a:r>
            <a:r>
              <a:rPr lang="pl-PL" sz="2800" dirty="0" smtClean="0">
                <a:latin typeface="Calibri" pitchFamily="34" charset="0"/>
              </a:rPr>
              <a:t> will be </a:t>
            </a:r>
            <a:r>
              <a:rPr lang="pl-PL" sz="2800" dirty="0" err="1" smtClean="0">
                <a:latin typeface="Calibri" pitchFamily="34" charset="0"/>
              </a:rPr>
              <a:t>shared</a:t>
            </a:r>
            <a:r>
              <a:rPr lang="pl-PL" sz="2800" dirty="0" smtClean="0">
                <a:latin typeface="Calibri" pitchFamily="34" charset="0"/>
              </a:rPr>
              <a:t> </a:t>
            </a:r>
            <a:r>
              <a:rPr lang="pl-PL" sz="2800" dirty="0" err="1" smtClean="0">
                <a:latin typeface="Calibri" pitchFamily="34" charset="0"/>
              </a:rPr>
              <a:t>openly</a:t>
            </a:r>
            <a:r>
              <a:rPr lang="pl-PL" sz="2800" dirty="0" smtClean="0">
                <a:latin typeface="Calibri" pitchFamily="34" charset="0"/>
              </a:rPr>
              <a:t> and </a:t>
            </a:r>
            <a:r>
              <a:rPr lang="pl-PL" sz="2800" dirty="0" err="1" smtClean="0">
                <a:latin typeface="Calibri" pitchFamily="34" charset="0"/>
              </a:rPr>
              <a:t>what</a:t>
            </a:r>
            <a:r>
              <a:rPr lang="pl-PL" sz="2800" dirty="0" smtClean="0">
                <a:latin typeface="Calibri" pitchFamily="34" charset="0"/>
              </a:rPr>
              <a:t> will be </a:t>
            </a:r>
            <a:r>
              <a:rPr lang="pl-PL" sz="2800" dirty="0" err="1" smtClean="0">
                <a:latin typeface="Calibri" pitchFamily="34" charset="0"/>
              </a:rPr>
              <a:t>restricted</a:t>
            </a:r>
            <a:r>
              <a:rPr lang="pl-PL" sz="2800" dirty="0" smtClean="0">
                <a:latin typeface="Calibri" pitchFamily="34" charset="0"/>
              </a:rPr>
              <a:t>? </a:t>
            </a:r>
          </a:p>
          <a:p>
            <a:pPr>
              <a:lnSpc>
                <a:spcPct val="150000"/>
              </a:lnSpc>
            </a:pPr>
            <a:r>
              <a:rPr lang="en-US" sz="2800" dirty="0" smtClean="0">
                <a:latin typeface="Calibri" pitchFamily="34" charset="0"/>
              </a:rPr>
              <a:t>Where will you archive your material?</a:t>
            </a:r>
            <a:r>
              <a:rPr lang="pl-PL" sz="2800" dirty="0" smtClean="0">
                <a:latin typeface="Calibri" pitchFamily="34" charset="0"/>
              </a:rPr>
              <a:t>(</a:t>
            </a:r>
            <a:r>
              <a:rPr lang="pl-PL" sz="2800" dirty="0" err="1" smtClean="0">
                <a:latin typeface="Calibri" pitchFamily="34" charset="0"/>
              </a:rPr>
              <a:t>repository</a:t>
            </a:r>
            <a:r>
              <a:rPr lang="pl-PL" sz="2800" dirty="0" smtClean="0">
                <a:latin typeface="Calibri" pitchFamily="34" charset="0"/>
              </a:rPr>
              <a:t> / </a:t>
            </a:r>
            <a:r>
              <a:rPr lang="pl-PL" sz="2800" dirty="0" err="1" smtClean="0">
                <a:latin typeface="Calibri" pitchFamily="34" charset="0"/>
              </a:rPr>
              <a:t>archive</a:t>
            </a:r>
            <a:r>
              <a:rPr lang="pl-PL" sz="2800" dirty="0" smtClean="0">
                <a:latin typeface="Calibri" pitchFamily="34" charset="0"/>
              </a:rPr>
              <a:t>)</a:t>
            </a:r>
          </a:p>
          <a:p>
            <a:pPr>
              <a:lnSpc>
                <a:spcPct val="150000"/>
              </a:lnSpc>
            </a:pPr>
            <a:r>
              <a:rPr lang="en-US" sz="2800" dirty="0" smtClean="0">
                <a:latin typeface="Calibri" pitchFamily="34" charset="0"/>
              </a:rPr>
              <a:t>Who should have access and under what conditions?</a:t>
            </a:r>
            <a:r>
              <a:rPr lang="pl-PL" sz="2800" dirty="0" smtClean="0">
                <a:latin typeface="Calibri" pitchFamily="34" charset="0"/>
              </a:rPr>
              <a:t> (</a:t>
            </a:r>
            <a:r>
              <a:rPr lang="pl-PL" sz="2800" dirty="0" err="1" smtClean="0">
                <a:latin typeface="Calibri" pitchFamily="34" charset="0"/>
              </a:rPr>
              <a:t>licensing</a:t>
            </a:r>
            <a:r>
              <a:rPr lang="pl-PL" sz="2800" dirty="0" smtClean="0">
                <a:latin typeface="Calibri" pitchFamily="34" charset="0"/>
              </a:rPr>
              <a:t>)</a:t>
            </a:r>
          </a:p>
          <a:p>
            <a:pPr>
              <a:lnSpc>
                <a:spcPct val="150000"/>
              </a:lnSpc>
            </a:pPr>
            <a:endParaRPr lang="pl-PL" sz="2800" dirty="0" smtClean="0">
              <a:latin typeface="Calibri" pitchFamily="34" charset="0"/>
            </a:endParaRPr>
          </a:p>
        </p:txBody>
      </p:sp>
      <p:sp>
        <p:nvSpPr>
          <p:cNvPr id="30723" name="Tytuł 1"/>
          <p:cNvSpPr>
            <a:spLocks noGrp="1"/>
          </p:cNvSpPr>
          <p:nvPr>
            <p:ph type="title"/>
          </p:nvPr>
        </p:nvSpPr>
        <p:spPr>
          <a:xfrm>
            <a:off x="0" y="6351"/>
            <a:ext cx="9144000" cy="1982489"/>
          </a:xfrm>
          <a:solidFill>
            <a:srgbClr val="C9DD03"/>
          </a:solidFill>
        </p:spPr>
        <p:txBody>
          <a:bodyPr>
            <a:noAutofit/>
          </a:bodyPr>
          <a:lstStyle/>
          <a:p>
            <a:r>
              <a:rPr lang="pl-PL" dirty="0" smtClean="0"/>
              <a:t>3. </a:t>
            </a:r>
            <a:r>
              <a:rPr lang="pl-PL" dirty="0" err="1" smtClean="0">
                <a:ea typeface="ＭＳ Ｐゴシック" pitchFamily="34" charset="-128"/>
              </a:rPr>
              <a:t>Strategy</a:t>
            </a:r>
            <a:r>
              <a:rPr lang="pl-PL" dirty="0" smtClean="0">
                <a:ea typeface="ＭＳ Ｐゴシック" pitchFamily="34" charset="-128"/>
              </a:rPr>
              <a:t> for </a:t>
            </a:r>
            <a:r>
              <a:rPr lang="en-GB" dirty="0" smtClean="0">
                <a:ea typeface="ＭＳ Ｐゴシック" pitchFamily="34" charset="-128"/>
              </a:rPr>
              <a:t>long-term</a:t>
            </a:r>
            <a:r>
              <a:rPr lang="pl-PL" dirty="0" smtClean="0">
                <a:ea typeface="ＭＳ Ｐゴシック" pitchFamily="34" charset="-128"/>
              </a:rPr>
              <a:t> </a:t>
            </a:r>
            <a:r>
              <a:rPr lang="en-GB" dirty="0" smtClean="0">
                <a:ea typeface="ＭＳ Ｐゴシック" pitchFamily="34" charset="-128"/>
              </a:rPr>
              <a:t>preservation</a:t>
            </a:r>
            <a:r>
              <a:rPr lang="pl-PL" dirty="0" smtClean="0">
                <a:ea typeface="ＭＳ Ｐゴシック" pitchFamily="34" charset="-128"/>
              </a:rPr>
              <a:t> of data</a:t>
            </a:r>
            <a:endParaRPr lang="pl-PL"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0" y="188640"/>
            <a:ext cx="9144000" cy="1325563"/>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4400" b="0" i="0" u="none" strike="noStrike" kern="1200" cap="none" spc="0" normalizeH="0" baseline="0" noProof="0" smtClean="0">
                <a:ln>
                  <a:noFill/>
                </a:ln>
                <a:solidFill>
                  <a:schemeClr val="tx1"/>
                </a:solidFill>
                <a:effectLst/>
                <a:uLnTx/>
                <a:uFillTx/>
                <a:latin typeface="+mj-lt"/>
                <a:ea typeface="+mj-ea"/>
                <a:cs typeface="+mj-cs"/>
              </a:rPr>
              <a:t>Data repositories</a:t>
            </a:r>
          </a:p>
        </p:txBody>
      </p:sp>
      <p:sp>
        <p:nvSpPr>
          <p:cNvPr id="3" name="pole tekstowe 2"/>
          <p:cNvSpPr txBox="1"/>
          <p:nvPr/>
        </p:nvSpPr>
        <p:spPr>
          <a:xfrm>
            <a:off x="467544" y="1628800"/>
            <a:ext cx="8064896" cy="369332"/>
          </a:xfrm>
          <a:prstGeom prst="rect">
            <a:avLst/>
          </a:prstGeom>
          <a:noFill/>
        </p:spPr>
        <p:txBody>
          <a:bodyPr wrap="square" rtlCol="0">
            <a:spAutoFit/>
          </a:bodyPr>
          <a:lstStyle/>
          <a:p>
            <a:endParaRPr lang="pl-PL" dirty="0"/>
          </a:p>
        </p:txBody>
      </p:sp>
      <p:sp>
        <p:nvSpPr>
          <p:cNvPr id="4" name="Symbol zastępczy zawartości 2"/>
          <p:cNvSpPr txBox="1">
            <a:spLocks/>
          </p:cNvSpPr>
          <p:nvPr/>
        </p:nvSpPr>
        <p:spPr>
          <a:xfrm>
            <a:off x="611560" y="1124744"/>
            <a:ext cx="8335962" cy="5184576"/>
          </a:xfrm>
          <a:prstGeom prst="rect">
            <a:avLst/>
          </a:prstGeom>
        </p:spPr>
        <p:txBody>
          <a:bodyPr/>
          <a:lstStyle/>
          <a:p>
            <a:pPr marL="342900" marR="0" lvl="0" indent="-342900" algn="l" defTabSz="914400" rtl="0" eaLnBrk="1" fontAlgn="auto" latinLnBrk="0" hangingPunct="1">
              <a:lnSpc>
                <a:spcPct val="150000"/>
              </a:lnSpc>
              <a:spcBef>
                <a:spcPct val="20000"/>
              </a:spcBef>
              <a:spcAft>
                <a:spcPts val="0"/>
              </a:spcAft>
              <a:buClrTx/>
              <a:buSzTx/>
              <a:tabLst/>
              <a:defRPr/>
            </a:pPr>
            <a:r>
              <a:rPr lang="pl-PL" sz="2400" dirty="0" err="1" smtClean="0"/>
              <a:t>Whenever</a:t>
            </a:r>
            <a:r>
              <a:rPr lang="pl-PL" sz="2400" dirty="0" smtClean="0"/>
              <a:t> </a:t>
            </a:r>
            <a:r>
              <a:rPr lang="pl-PL" sz="2400" dirty="0" err="1" smtClean="0"/>
              <a:t>available</a:t>
            </a:r>
            <a:r>
              <a:rPr lang="pl-PL" sz="2400" dirty="0" smtClean="0"/>
              <a:t>:</a:t>
            </a:r>
            <a:endParaRPr kumimoji="0" lang="pl-PL" sz="24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lnSpc>
                <a:spcPct val="150000"/>
              </a:lnSpc>
              <a:spcBef>
                <a:spcPct val="20000"/>
              </a:spcBef>
              <a:buFont typeface="Arial" pitchFamily="34" charset="0"/>
              <a:buChar char="•"/>
            </a:pPr>
            <a:r>
              <a:rPr kumimoji="0" lang="pl-PL" sz="2400" b="0" i="0" u="none" strike="noStrike" kern="1200" cap="none" spc="0" normalizeH="0" baseline="0" noProof="0" dirty="0" err="1" smtClean="0">
                <a:ln>
                  <a:noFill/>
                </a:ln>
                <a:solidFill>
                  <a:schemeClr val="tx1"/>
                </a:solidFill>
                <a:effectLst/>
                <a:uLnTx/>
                <a:uFillTx/>
                <a:latin typeface="+mn-lt"/>
                <a:ea typeface="+mn-ea"/>
                <a:cs typeface="+mn-cs"/>
              </a:rPr>
              <a:t>specialized</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400" b="0" i="0" u="none" strike="noStrike" kern="1200" cap="none" spc="0" normalizeH="0" baseline="0" noProof="0" dirty="0" err="1" smtClean="0">
                <a:ln>
                  <a:noFill/>
                </a:ln>
                <a:solidFill>
                  <a:schemeClr val="tx1"/>
                </a:solidFill>
                <a:effectLst/>
                <a:uLnTx/>
                <a:uFillTx/>
                <a:latin typeface="+mn-lt"/>
                <a:ea typeface="+mn-ea"/>
                <a:cs typeface="+mn-cs"/>
              </a:rPr>
              <a:t>specified</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400" b="0" i="0" u="none" strike="noStrike" kern="1200" cap="none" spc="0" normalizeH="0" baseline="0" noProof="0" dirty="0" err="1" smtClean="0">
                <a:ln>
                  <a:noFill/>
                </a:ln>
                <a:solidFill>
                  <a:schemeClr val="tx1"/>
                </a:solidFill>
                <a:effectLst/>
                <a:uLnTx/>
                <a:uFillTx/>
                <a:latin typeface="+mn-lt"/>
                <a:ea typeface="+mn-ea"/>
                <a:cs typeface="+mn-cs"/>
              </a:rPr>
              <a:t>types</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 of data, </a:t>
            </a:r>
            <a:r>
              <a:rPr kumimoji="0" lang="pl-PL" sz="2400" b="0" i="0" u="none" strike="noStrike" kern="1200" cap="none" spc="0" normalizeH="0" baseline="0" noProof="0" dirty="0" err="1" smtClean="0">
                <a:ln>
                  <a:noFill/>
                </a:ln>
                <a:solidFill>
                  <a:schemeClr val="tx1"/>
                </a:solidFill>
                <a:effectLst/>
                <a:uLnTx/>
                <a:uFillTx/>
                <a:latin typeface="+mn-lt"/>
                <a:ea typeface="+mn-ea"/>
                <a:cs typeface="+mn-cs"/>
              </a:rPr>
              <a:t>usually</a:t>
            </a:r>
            <a:r>
              <a:rPr kumimoji="0" lang="pl-PL" sz="2400" b="0" i="0" u="none" strike="noStrike" kern="1200" cap="none" spc="0" normalizeH="0" noProof="0" dirty="0" smtClean="0">
                <a:ln>
                  <a:noFill/>
                </a:ln>
                <a:solidFill>
                  <a:schemeClr val="tx1"/>
                </a:solidFill>
                <a:effectLst/>
                <a:uLnTx/>
                <a:uFillTx/>
                <a:latin typeface="+mn-lt"/>
                <a:ea typeface="+mn-ea"/>
                <a:cs typeface="+mn-cs"/>
              </a:rPr>
              <a:t> </a:t>
            </a:r>
            <a:r>
              <a:rPr lang="pl-PL" sz="2400" dirty="0" err="1" smtClean="0"/>
              <a:t>structured</a:t>
            </a:r>
            <a:r>
              <a:rPr lang="pl-PL" sz="2400" dirty="0" smtClean="0"/>
              <a:t>)</a:t>
            </a:r>
            <a:endParaRPr kumimoji="0" lang="pl-P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50000"/>
              </a:lnSpc>
              <a:spcBef>
                <a:spcPct val="20000"/>
              </a:spcBef>
              <a:spcAft>
                <a:spcPts val="0"/>
              </a:spcAft>
              <a:buClrTx/>
              <a:buSzTx/>
              <a:tabLst/>
              <a:defRPr/>
            </a:pPr>
            <a:r>
              <a:rPr lang="pl-PL" sz="2400" dirty="0" smtClean="0"/>
              <a:t>	</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400" b="0" i="0" u="none" strike="noStrike" kern="1200" cap="none" spc="0" normalizeH="0" baseline="0" noProof="0" dirty="0" err="1" smtClean="0">
                <a:ln>
                  <a:noFill/>
                </a:ln>
                <a:solidFill>
                  <a:schemeClr val="tx1"/>
                </a:solidFill>
                <a:effectLst/>
                <a:uLnTx/>
                <a:uFillTx/>
                <a:latin typeface="+mn-lt"/>
                <a:ea typeface="+mn-ea"/>
                <a:cs typeface="+mn-cs"/>
              </a:rPr>
              <a:t>e.g</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400" b="0" i="0" u="none" strike="noStrike" kern="1200" cap="none" spc="0" normalizeH="0" baseline="0" noProof="0" dirty="0" err="1" smtClean="0">
                <a:ln>
                  <a:noFill/>
                </a:ln>
                <a:solidFill>
                  <a:schemeClr val="tx1"/>
                </a:solidFill>
                <a:effectLst/>
                <a:uLnTx/>
                <a:uFillTx/>
                <a:latin typeface="+mn-lt"/>
                <a:ea typeface="+mn-ea"/>
                <a:cs typeface="+mn-cs"/>
              </a:rPr>
              <a:t>GenBank</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 PDB, PRIDE, GEO, </a:t>
            </a:r>
            <a:r>
              <a:rPr kumimoji="0" lang="pl-PL" sz="2400" b="0" i="0" u="none" strike="noStrike" kern="1200" cap="none" spc="0" normalizeH="0" baseline="0" noProof="0" dirty="0" err="1" smtClean="0">
                <a:ln>
                  <a:noFill/>
                </a:ln>
                <a:solidFill>
                  <a:schemeClr val="tx1"/>
                </a:solidFill>
                <a:effectLst/>
                <a:uLnTx/>
                <a:uFillTx/>
                <a:latin typeface="+mn-lt"/>
                <a:ea typeface="+mn-ea"/>
                <a:cs typeface="+mn-cs"/>
              </a:rPr>
              <a:t>BioImage</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400" b="0" i="0" u="none" strike="noStrike" kern="1200" cap="none" spc="0" normalizeH="0" baseline="0" noProof="0" dirty="0" err="1" smtClean="0">
                <a:ln>
                  <a:noFill/>
                </a:ln>
                <a:solidFill>
                  <a:schemeClr val="tx1"/>
                </a:solidFill>
                <a:effectLst/>
                <a:uLnTx/>
                <a:uFillTx/>
                <a:latin typeface="+mn-lt"/>
                <a:ea typeface="+mn-ea"/>
                <a:cs typeface="+mn-cs"/>
              </a:rPr>
              <a:t>Archive</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50000"/>
              </a:lnSpc>
              <a:spcBef>
                <a:spcPct val="20000"/>
              </a:spcBef>
              <a:spcAft>
                <a:spcPts val="0"/>
              </a:spcAft>
              <a:buClrTx/>
              <a:buSzTx/>
              <a:tabLst/>
              <a:defRPr/>
            </a:pPr>
            <a:endParaRPr lang="pl-PL" sz="2400" dirty="0" smtClean="0"/>
          </a:p>
          <a:p>
            <a:pPr marL="342900" marR="0" lvl="0" indent="-342900" algn="l" defTabSz="914400" rtl="0" eaLnBrk="1" fontAlgn="auto" latinLnBrk="0" hangingPunct="1">
              <a:lnSpc>
                <a:spcPct val="150000"/>
              </a:lnSpc>
              <a:spcBef>
                <a:spcPct val="20000"/>
              </a:spcBef>
              <a:spcAft>
                <a:spcPts val="0"/>
              </a:spcAft>
              <a:buClrTx/>
              <a:buSzTx/>
              <a:tabLst/>
              <a:defRPr/>
            </a:pPr>
            <a:r>
              <a:rPr kumimoji="0" lang="pl-PL" sz="2400" b="0" i="0" u="none" strike="noStrike" kern="1200" cap="none" spc="0" normalizeH="0" baseline="0" noProof="0" dirty="0" err="1" smtClean="0">
                <a:ln>
                  <a:noFill/>
                </a:ln>
                <a:solidFill>
                  <a:schemeClr val="tx1"/>
                </a:solidFill>
                <a:effectLst/>
                <a:uLnTx/>
                <a:uFillTx/>
                <a:latin typeface="+mn-lt"/>
                <a:ea typeface="+mn-ea"/>
                <a:cs typeface="+mn-cs"/>
              </a:rPr>
              <a:t>Otherwise</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err="1" smtClean="0">
                <a:ln>
                  <a:noFill/>
                </a:ln>
                <a:solidFill>
                  <a:schemeClr val="tx1"/>
                </a:solidFill>
                <a:effectLst/>
                <a:uLnTx/>
                <a:uFillTx/>
                <a:latin typeface="+mn-lt"/>
                <a:ea typeface="+mn-ea"/>
                <a:cs typeface="+mn-cs"/>
              </a:rPr>
              <a:t>generalist</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400" b="0" i="0" u="none" strike="noStrike" kern="1200" cap="none" spc="0" normalizeH="0" baseline="0" noProof="0" dirty="0" err="1" smtClean="0">
                <a:ln>
                  <a:noFill/>
                </a:ln>
                <a:solidFill>
                  <a:schemeClr val="tx1"/>
                </a:solidFill>
                <a:effectLst/>
                <a:uLnTx/>
                <a:uFillTx/>
                <a:latin typeface="+mn-lt"/>
                <a:ea typeface="+mn-ea"/>
                <a:cs typeface="+mn-cs"/>
              </a:rPr>
              <a:t>(an</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y file </a:t>
            </a:r>
            <a:r>
              <a:rPr kumimoji="0" lang="pl-PL" sz="2400" b="0" i="0" u="none" strike="noStrike" kern="1200" cap="none" spc="0" normalizeH="0" baseline="0" noProof="0" dirty="0" err="1" smtClean="0">
                <a:ln>
                  <a:noFill/>
                </a:ln>
                <a:solidFill>
                  <a:schemeClr val="tx1"/>
                </a:solidFill>
                <a:effectLst/>
                <a:uLnTx/>
                <a:uFillTx/>
                <a:latin typeface="+mn-lt"/>
                <a:ea typeface="+mn-ea"/>
                <a:cs typeface="+mn-cs"/>
              </a:rPr>
              <a:t>formats</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400" b="0" i="0" u="none" strike="noStrike" kern="1200" cap="none" spc="0" normalizeH="0" baseline="0" noProof="0" dirty="0" err="1" smtClean="0">
                <a:ln>
                  <a:noFill/>
                </a:ln>
                <a:solidFill>
                  <a:schemeClr val="tx1"/>
                </a:solidFill>
                <a:effectLst/>
                <a:uLnTx/>
                <a:uFillTx/>
                <a:latin typeface="+mn-lt"/>
                <a:ea typeface="+mn-ea"/>
                <a:cs typeface="+mn-cs"/>
              </a:rPr>
              <a:t>any</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400" b="0" i="0" u="none" strike="noStrike" kern="1200" cap="none" spc="0" normalizeH="0" baseline="0" noProof="0" dirty="0" err="1" smtClean="0">
                <a:ln>
                  <a:noFill/>
                </a:ln>
                <a:solidFill>
                  <a:schemeClr val="tx1"/>
                </a:solidFill>
                <a:effectLst/>
                <a:uLnTx/>
                <a:uFillTx/>
                <a:latin typeface="+mn-lt"/>
                <a:ea typeface="+mn-ea"/>
                <a:cs typeface="+mn-cs"/>
              </a:rPr>
              <a:t>structure</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 of </a:t>
            </a:r>
            <a:r>
              <a:rPr kumimoji="0" lang="pl-PL" sz="2400" b="0" i="0" u="none" strike="noStrike" kern="1200" cap="none" spc="0" normalizeH="0" baseline="0" noProof="0" dirty="0" err="1" smtClean="0">
                <a:ln>
                  <a:noFill/>
                </a:ln>
                <a:solidFill>
                  <a:schemeClr val="tx1"/>
                </a:solidFill>
                <a:effectLst/>
                <a:uLnTx/>
                <a:uFillTx/>
                <a:latin typeface="+mn-lt"/>
                <a:ea typeface="+mn-ea"/>
                <a:cs typeface="+mn-cs"/>
              </a:rPr>
              <a:t>metadata</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50000"/>
              </a:lnSpc>
              <a:spcBef>
                <a:spcPct val="20000"/>
              </a:spcBef>
              <a:spcAft>
                <a:spcPts val="0"/>
              </a:spcAft>
              <a:buClrTx/>
              <a:buSzTx/>
              <a:tabLst/>
              <a:defRPr/>
            </a:pPr>
            <a:r>
              <a:rPr lang="pl-PL" sz="2400" dirty="0" smtClean="0"/>
              <a:t>	</a:t>
            </a:r>
            <a:r>
              <a:rPr lang="pl-PL" sz="2400" dirty="0" err="1" smtClean="0"/>
              <a:t>disciplinary</a:t>
            </a:r>
            <a:r>
              <a:rPr lang="pl-PL" sz="2400" dirty="0" smtClean="0"/>
              <a:t> (</a:t>
            </a:r>
            <a:r>
              <a:rPr lang="pl-PL" sz="2400" dirty="0" err="1" smtClean="0"/>
              <a:t>e.g</a:t>
            </a:r>
            <a:r>
              <a:rPr lang="pl-PL" sz="2400" dirty="0" smtClean="0"/>
              <a:t>. </a:t>
            </a:r>
            <a:r>
              <a:rPr lang="pl-PL" sz="2400" dirty="0" err="1" smtClean="0"/>
              <a:t>Dryad</a:t>
            </a:r>
            <a:r>
              <a:rPr lang="pl-PL" sz="2400" dirty="0" smtClean="0"/>
              <a:t> </a:t>
            </a:r>
            <a:r>
              <a:rPr lang="pl-PL" sz="2400" dirty="0" err="1" smtClean="0"/>
              <a:t>or</a:t>
            </a:r>
            <a:r>
              <a:rPr lang="pl-PL" sz="2400" dirty="0" smtClean="0"/>
              <a:t> </a:t>
            </a:r>
            <a:r>
              <a:rPr lang="pl-PL" sz="2400" dirty="0" err="1" smtClean="0"/>
              <a:t>BioStudies</a:t>
            </a:r>
            <a:r>
              <a:rPr lang="pl-PL" sz="2400" dirty="0" smtClean="0"/>
              <a:t> for </a:t>
            </a:r>
            <a:r>
              <a:rPr lang="pl-PL" sz="2400" dirty="0" err="1" smtClean="0"/>
              <a:t>biological</a:t>
            </a:r>
            <a:r>
              <a:rPr lang="pl-PL" sz="2400" dirty="0" smtClean="0"/>
              <a:t> sciences, </a:t>
            </a:r>
            <a:r>
              <a:rPr lang="pl-PL" sz="2400" dirty="0" err="1" smtClean="0"/>
              <a:t>Pangaea</a:t>
            </a:r>
            <a:r>
              <a:rPr lang="pl-PL" sz="2400" dirty="0" smtClean="0"/>
              <a:t> for </a:t>
            </a:r>
            <a:r>
              <a:rPr lang="pl-PL" sz="2400" dirty="0" err="1" smtClean="0"/>
              <a:t>Earth</a:t>
            </a:r>
            <a:r>
              <a:rPr lang="pl-PL" sz="2400" dirty="0" smtClean="0"/>
              <a:t> sciences) </a:t>
            </a:r>
            <a:r>
              <a:rPr lang="pl-PL" sz="2400" dirty="0" err="1" smtClean="0"/>
              <a:t>or</a:t>
            </a:r>
            <a:r>
              <a:rPr lang="pl-PL" sz="2400" dirty="0" smtClean="0"/>
              <a:t> general (</a:t>
            </a:r>
            <a:r>
              <a:rPr lang="pl-PL" sz="2400" dirty="0" err="1" smtClean="0"/>
              <a:t>Zenodo</a:t>
            </a:r>
            <a:r>
              <a:rPr lang="pl-PL" sz="2400" dirty="0" smtClean="0"/>
              <a:t>)</a:t>
            </a:r>
            <a:endParaRPr kumimoji="0" lang="pl-PL"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187624" y="2060848"/>
            <a:ext cx="6984776" cy="3323987"/>
          </a:xfrm>
          <a:prstGeom prst="rect">
            <a:avLst/>
          </a:prstGeom>
          <a:noFill/>
        </p:spPr>
        <p:txBody>
          <a:bodyPr wrap="square" rtlCol="0">
            <a:spAutoFit/>
          </a:bodyPr>
          <a:lstStyle/>
          <a:p>
            <a:pPr>
              <a:lnSpc>
                <a:spcPct val="150000"/>
              </a:lnSpc>
            </a:pPr>
            <a:r>
              <a:rPr lang="en-US" sz="2800" smtClean="0"/>
              <a:t>“Open data is </a:t>
            </a:r>
            <a:r>
              <a:rPr lang="en-US" sz="2800" b="1" smtClean="0"/>
              <a:t>data</a:t>
            </a:r>
            <a:r>
              <a:rPr lang="en-US" sz="2800" smtClean="0"/>
              <a:t> that </a:t>
            </a:r>
            <a:r>
              <a:rPr lang="en-US" sz="2800" b="1" smtClean="0"/>
              <a:t>anyone</a:t>
            </a:r>
            <a:r>
              <a:rPr lang="en-US" sz="2800" smtClean="0"/>
              <a:t> can </a:t>
            </a:r>
            <a:r>
              <a:rPr lang="en-US" sz="2800" b="1" smtClean="0"/>
              <a:t>access</a:t>
            </a:r>
            <a:r>
              <a:rPr lang="en-US" sz="2800" smtClean="0"/>
              <a:t>, </a:t>
            </a:r>
            <a:r>
              <a:rPr lang="en-US" sz="2800" b="1" smtClean="0"/>
              <a:t>use</a:t>
            </a:r>
            <a:r>
              <a:rPr lang="en-US" sz="2800" smtClean="0"/>
              <a:t> and </a:t>
            </a:r>
            <a:r>
              <a:rPr lang="en-US" sz="2800" b="1" smtClean="0"/>
              <a:t>share</a:t>
            </a:r>
            <a:r>
              <a:rPr lang="en-US" sz="2800" smtClean="0"/>
              <a:t>.</a:t>
            </a:r>
            <a:endParaRPr lang="pl-PL" sz="2800" smtClean="0"/>
          </a:p>
          <a:p>
            <a:pPr>
              <a:lnSpc>
                <a:spcPct val="150000"/>
              </a:lnSpc>
            </a:pPr>
            <a:r>
              <a:rPr lang="en-US" sz="2800" smtClean="0"/>
              <a:t>Governments, businesses and individuals can use open data to bring about social, economic and environmental benefits</a:t>
            </a:r>
            <a:r>
              <a:rPr lang="pl-PL" sz="2800" smtClean="0"/>
              <a:t>.</a:t>
            </a:r>
            <a:r>
              <a:rPr lang="en-US" sz="2800" smtClean="0"/>
              <a:t>”</a:t>
            </a:r>
            <a:endParaRPr lang="pl-PL" sz="2800" dirty="0" smtClean="0"/>
          </a:p>
        </p:txBody>
      </p:sp>
      <p:sp>
        <p:nvSpPr>
          <p:cNvPr id="4" name="Title 1"/>
          <p:cNvSpPr txBox="1">
            <a:spLocks/>
          </p:cNvSpPr>
          <p:nvPr/>
        </p:nvSpPr>
        <p:spPr>
          <a:xfrm>
            <a:off x="467544" y="134144"/>
            <a:ext cx="8229600" cy="990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What is open data?</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pole tekstowe 6"/>
          <p:cNvSpPr txBox="1"/>
          <p:nvPr/>
        </p:nvSpPr>
        <p:spPr>
          <a:xfrm>
            <a:off x="3275856" y="6381328"/>
            <a:ext cx="5652120" cy="276999"/>
          </a:xfrm>
          <a:prstGeom prst="rect">
            <a:avLst/>
          </a:prstGeom>
          <a:noFill/>
        </p:spPr>
        <p:txBody>
          <a:bodyPr wrap="square" rtlCol="0">
            <a:spAutoFit/>
          </a:bodyPr>
          <a:lstStyle/>
          <a:p>
            <a:pPr algn="r"/>
            <a:r>
              <a:rPr lang="en-US" sz="1200" smtClean="0">
                <a:hlinkClick r:id="rId3"/>
              </a:rPr>
              <a:t>https://data.europa.eu</a:t>
            </a:r>
            <a:endParaRPr lang="en-US" sz="1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187624" y="2060848"/>
            <a:ext cx="6984776" cy="3323987"/>
          </a:xfrm>
          <a:prstGeom prst="rect">
            <a:avLst/>
          </a:prstGeom>
          <a:noFill/>
        </p:spPr>
        <p:txBody>
          <a:bodyPr wrap="square" rtlCol="0">
            <a:spAutoFit/>
          </a:bodyPr>
          <a:lstStyle/>
          <a:p>
            <a:pPr>
              <a:lnSpc>
                <a:spcPct val="150000"/>
              </a:lnSpc>
            </a:pPr>
            <a:r>
              <a:rPr lang="en-US" sz="2800" smtClean="0"/>
              <a:t>“Open data is </a:t>
            </a:r>
            <a:r>
              <a:rPr lang="en-US" sz="2800" b="1" smtClean="0"/>
              <a:t>data</a:t>
            </a:r>
            <a:r>
              <a:rPr lang="en-US" sz="2800" smtClean="0"/>
              <a:t> that </a:t>
            </a:r>
            <a:r>
              <a:rPr lang="en-US" sz="2800" b="1" smtClean="0"/>
              <a:t>anyone</a:t>
            </a:r>
            <a:r>
              <a:rPr lang="en-US" sz="2800" smtClean="0"/>
              <a:t> can </a:t>
            </a:r>
            <a:r>
              <a:rPr lang="en-US" sz="2800" b="1" smtClean="0"/>
              <a:t>access</a:t>
            </a:r>
            <a:r>
              <a:rPr lang="en-US" sz="2800" smtClean="0"/>
              <a:t>, </a:t>
            </a:r>
            <a:r>
              <a:rPr lang="en-US" sz="2800" b="1" smtClean="0"/>
              <a:t>use</a:t>
            </a:r>
            <a:r>
              <a:rPr lang="en-US" sz="2800" smtClean="0"/>
              <a:t> and </a:t>
            </a:r>
            <a:r>
              <a:rPr lang="en-US" sz="2800" b="1" smtClean="0"/>
              <a:t>share</a:t>
            </a:r>
            <a:r>
              <a:rPr lang="en-US" sz="2800" smtClean="0"/>
              <a:t>.</a:t>
            </a:r>
            <a:endParaRPr lang="pl-PL" sz="2800" smtClean="0"/>
          </a:p>
          <a:p>
            <a:pPr>
              <a:lnSpc>
                <a:spcPct val="150000"/>
              </a:lnSpc>
            </a:pPr>
            <a:r>
              <a:rPr lang="en-US" sz="2800" smtClean="0"/>
              <a:t>Governments, businesses and individuals can use open data to bring about social, economic and environmental benefits</a:t>
            </a:r>
            <a:r>
              <a:rPr lang="pl-PL" sz="2800" smtClean="0"/>
              <a:t>.</a:t>
            </a:r>
            <a:r>
              <a:rPr lang="en-US" sz="2800" smtClean="0"/>
              <a:t>”</a:t>
            </a:r>
            <a:endParaRPr lang="pl-PL" sz="2800" dirty="0" smtClean="0"/>
          </a:p>
        </p:txBody>
      </p:sp>
      <p:sp>
        <p:nvSpPr>
          <p:cNvPr id="4" name="Title 1"/>
          <p:cNvSpPr txBox="1">
            <a:spLocks/>
          </p:cNvSpPr>
          <p:nvPr/>
        </p:nvSpPr>
        <p:spPr>
          <a:xfrm>
            <a:off x="467544" y="134144"/>
            <a:ext cx="8229600" cy="990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What is open data?</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pole tekstowe 6"/>
          <p:cNvSpPr txBox="1"/>
          <p:nvPr/>
        </p:nvSpPr>
        <p:spPr>
          <a:xfrm>
            <a:off x="3275856" y="6381328"/>
            <a:ext cx="5652120" cy="276999"/>
          </a:xfrm>
          <a:prstGeom prst="rect">
            <a:avLst/>
          </a:prstGeom>
          <a:noFill/>
        </p:spPr>
        <p:txBody>
          <a:bodyPr wrap="square" rtlCol="0">
            <a:spAutoFit/>
          </a:bodyPr>
          <a:lstStyle/>
          <a:p>
            <a:pPr algn="r"/>
            <a:r>
              <a:rPr lang="en-US" sz="1200" smtClean="0">
                <a:hlinkClick r:id="rId3"/>
              </a:rPr>
              <a:t>https://data.europa.eu</a:t>
            </a:r>
            <a:endParaRPr lang="en-US" sz="1200"/>
          </a:p>
        </p:txBody>
      </p:sp>
      <p:grpSp>
        <p:nvGrpSpPr>
          <p:cNvPr id="11" name="Grupa 10"/>
          <p:cNvGrpSpPr/>
          <p:nvPr/>
        </p:nvGrpSpPr>
        <p:grpSpPr>
          <a:xfrm>
            <a:off x="3635896" y="2852936"/>
            <a:ext cx="3600400" cy="523220"/>
            <a:chOff x="3635896" y="2852936"/>
            <a:chExt cx="3600400" cy="523220"/>
          </a:xfrm>
        </p:grpSpPr>
        <p:cxnSp>
          <p:nvCxnSpPr>
            <p:cNvPr id="9" name="Łącznik prosty ze strzałką 8"/>
            <p:cNvCxnSpPr/>
            <p:nvPr/>
          </p:nvCxnSpPr>
          <p:spPr>
            <a:xfrm>
              <a:off x="3635896" y="3140968"/>
              <a:ext cx="1008112" cy="0"/>
            </a:xfrm>
            <a:prstGeom prst="straightConnector1">
              <a:avLst/>
            </a:prstGeom>
            <a:ln w="190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pole tekstowe 9"/>
            <p:cNvSpPr txBox="1"/>
            <p:nvPr/>
          </p:nvSpPr>
          <p:spPr>
            <a:xfrm>
              <a:off x="4644008" y="2852936"/>
              <a:ext cx="2592288" cy="523220"/>
            </a:xfrm>
            <a:prstGeom prst="rect">
              <a:avLst/>
            </a:prstGeom>
            <a:noFill/>
          </p:spPr>
          <p:txBody>
            <a:bodyPr wrap="square" rtlCol="0">
              <a:spAutoFit/>
            </a:bodyPr>
            <a:lstStyle/>
            <a:p>
              <a:r>
                <a:rPr lang="pl-PL" sz="2800" smtClean="0">
                  <a:solidFill>
                    <a:schemeClr val="accent3">
                      <a:lumMod val="75000"/>
                    </a:schemeClr>
                  </a:solidFill>
                </a:rPr>
                <a:t>open licensing!</a:t>
              </a:r>
              <a:endParaRPr lang="en-US" sz="2800">
                <a:solidFill>
                  <a:schemeClr val="accent3">
                    <a:lumMod val="75000"/>
                  </a:schemeClr>
                </a:solidFill>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827584" y="1268760"/>
            <a:ext cx="7560840" cy="3359061"/>
          </a:xfrm>
          <a:prstGeom prst="rect">
            <a:avLst/>
          </a:prstGeom>
          <a:noFill/>
        </p:spPr>
        <p:txBody>
          <a:bodyPr wrap="square" rtlCol="0">
            <a:spAutoFit/>
          </a:bodyPr>
          <a:lstStyle/>
          <a:p>
            <a:pPr algn="just">
              <a:lnSpc>
                <a:spcPct val="150000"/>
              </a:lnSpc>
            </a:pPr>
            <a:r>
              <a:rPr lang="pl-PL" sz="2400" dirty="0" smtClean="0"/>
              <a:t>NCN grant </a:t>
            </a:r>
            <a:r>
              <a:rPr lang="pl-PL" sz="2400" dirty="0" err="1" smtClean="0"/>
              <a:t>agreements</a:t>
            </a:r>
            <a:r>
              <a:rPr lang="pl-PL" sz="2400" dirty="0" smtClean="0"/>
              <a:t>:</a:t>
            </a:r>
          </a:p>
          <a:p>
            <a:pPr algn="just">
              <a:lnSpc>
                <a:spcPct val="150000"/>
              </a:lnSpc>
            </a:pPr>
            <a:endParaRPr lang="pl-PL" sz="2400" dirty="0" smtClean="0"/>
          </a:p>
          <a:p>
            <a:pPr algn="just">
              <a:lnSpc>
                <a:spcPct val="150000"/>
              </a:lnSpc>
            </a:pPr>
            <a:r>
              <a:rPr lang="pl-PL" sz="2400" dirty="0" smtClean="0"/>
              <a:t>„</a:t>
            </a:r>
            <a:r>
              <a:rPr lang="en-US" sz="2400" dirty="0" smtClean="0"/>
              <a:t>Data underlying scientific publications resulting from a research project should be (...) made available in a repository</a:t>
            </a:r>
            <a:r>
              <a:rPr lang="pl-PL" sz="2400" dirty="0" smtClean="0"/>
              <a:t>, w</a:t>
            </a:r>
            <a:r>
              <a:rPr lang="en-US" sz="2400" dirty="0" smtClean="0"/>
              <a:t>here possible, </a:t>
            </a:r>
            <a:r>
              <a:rPr lang="en-US" sz="2400" b="1" dirty="0" smtClean="0"/>
              <a:t>under the terms of the Creative Commons Public Domain license (CC0)</a:t>
            </a:r>
            <a:r>
              <a:rPr lang="pl-PL" sz="2400" dirty="0" smtClean="0"/>
              <a:t>.”</a:t>
            </a:r>
            <a:endParaRPr lang="en-US" sz="2400" dirty="0"/>
          </a:p>
        </p:txBody>
      </p:sp>
      <p:sp>
        <p:nvSpPr>
          <p:cNvPr id="3" name="Title 1"/>
          <p:cNvSpPr txBox="1">
            <a:spLocks/>
          </p:cNvSpPr>
          <p:nvPr/>
        </p:nvSpPr>
        <p:spPr>
          <a:xfrm>
            <a:off x="467544" y="0"/>
            <a:ext cx="8229600" cy="990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4400" b="0" i="0" u="none" strike="noStrike" kern="1200" cap="none" spc="0" normalizeH="0" baseline="0" noProof="0" smtClean="0">
                <a:ln>
                  <a:noFill/>
                </a:ln>
                <a:solidFill>
                  <a:schemeClr val="tx1"/>
                </a:solidFill>
                <a:effectLst/>
                <a:uLnTx/>
                <a:uFillTx/>
                <a:latin typeface="+mj-lt"/>
                <a:ea typeface="+mj-ea"/>
                <a:cs typeface="+mj-cs"/>
              </a:rPr>
              <a:t>NCN data licensing policy</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ytuł 1"/>
          <p:cNvSpPr>
            <a:spLocks noGrp="1"/>
          </p:cNvSpPr>
          <p:nvPr>
            <p:ph type="title"/>
          </p:nvPr>
        </p:nvSpPr>
        <p:spPr>
          <a:xfrm>
            <a:off x="628650" y="244476"/>
            <a:ext cx="7886700" cy="1325563"/>
          </a:xfrm>
        </p:spPr>
        <p:txBody>
          <a:bodyPr>
            <a:normAutofit fontScale="90000"/>
          </a:bodyPr>
          <a:lstStyle/>
          <a:p>
            <a:pPr algn="ctr"/>
            <a:r>
              <a:rPr lang="pl-PL" smtClean="0"/>
              <a:t>Public Domain</a:t>
            </a:r>
            <a:br>
              <a:rPr lang="pl-PL" smtClean="0"/>
            </a:br>
            <a:r>
              <a:rPr lang="pl-PL" smtClean="0"/>
              <a:t>- works not protected by copyright</a:t>
            </a:r>
          </a:p>
        </p:txBody>
      </p:sp>
      <p:pic>
        <p:nvPicPr>
          <p:cNvPr id="55299" name="Picture 4" descr="https://upload.wikimedia.org/wikipedia/commons/thumb/f/f9/CC-Zero-badge.svg/2000px-CC-Zero-badge.svg.png"/>
          <p:cNvPicPr>
            <a:picLocks noChangeAspect="1" noChangeArrowheads="1"/>
          </p:cNvPicPr>
          <p:nvPr/>
        </p:nvPicPr>
        <p:blipFill>
          <a:blip r:embed="rId3" cstate="print"/>
          <a:srcRect/>
          <a:stretch>
            <a:fillRect/>
          </a:stretch>
        </p:blipFill>
        <p:spPr bwMode="auto">
          <a:xfrm>
            <a:off x="4788033" y="2180897"/>
            <a:ext cx="2382958" cy="837963"/>
          </a:xfrm>
          <a:prstGeom prst="rect">
            <a:avLst/>
          </a:prstGeom>
          <a:noFill/>
          <a:ln w="9525">
            <a:noFill/>
            <a:miter lim="800000"/>
            <a:headEnd/>
            <a:tailEnd/>
          </a:ln>
        </p:spPr>
      </p:pic>
      <p:sp>
        <p:nvSpPr>
          <p:cNvPr id="55301" name="pole tekstowe 5"/>
          <p:cNvSpPr txBox="1">
            <a:spLocks noChangeArrowheads="1"/>
          </p:cNvSpPr>
          <p:nvPr/>
        </p:nvSpPr>
        <p:spPr bwMode="auto">
          <a:xfrm>
            <a:off x="1187624" y="2996952"/>
            <a:ext cx="2448272" cy="400110"/>
          </a:xfrm>
          <a:prstGeom prst="rect">
            <a:avLst/>
          </a:prstGeom>
          <a:noFill/>
          <a:ln w="9525">
            <a:noFill/>
            <a:miter lim="800000"/>
            <a:headEnd/>
            <a:tailEnd/>
          </a:ln>
        </p:spPr>
        <p:txBody>
          <a:bodyPr wrap="square">
            <a:spAutoFit/>
          </a:bodyPr>
          <a:lstStyle/>
          <a:p>
            <a:r>
              <a:rPr lang="pl-PL" sz="2000" dirty="0">
                <a:latin typeface="Calibri" pitchFamily="34" charset="0"/>
              </a:rPr>
              <a:t>Public </a:t>
            </a:r>
            <a:r>
              <a:rPr lang="pl-PL" sz="2000" dirty="0" err="1">
                <a:latin typeface="Calibri" pitchFamily="34" charset="0"/>
              </a:rPr>
              <a:t>Domain</a:t>
            </a:r>
            <a:r>
              <a:rPr lang="pl-PL" sz="2000" dirty="0">
                <a:latin typeface="Calibri" pitchFamily="34" charset="0"/>
              </a:rPr>
              <a:t> Mark</a:t>
            </a:r>
          </a:p>
        </p:txBody>
      </p:sp>
      <p:sp>
        <p:nvSpPr>
          <p:cNvPr id="55302" name="pole tekstowe 9"/>
          <p:cNvSpPr txBox="1">
            <a:spLocks noChangeArrowheads="1"/>
          </p:cNvSpPr>
          <p:nvPr/>
        </p:nvSpPr>
        <p:spPr bwMode="auto">
          <a:xfrm>
            <a:off x="4788024" y="2996952"/>
            <a:ext cx="2952328" cy="400110"/>
          </a:xfrm>
          <a:prstGeom prst="rect">
            <a:avLst/>
          </a:prstGeom>
          <a:noFill/>
          <a:ln w="9525">
            <a:noFill/>
            <a:miter lim="800000"/>
            <a:headEnd/>
            <a:tailEnd/>
          </a:ln>
        </p:spPr>
        <p:txBody>
          <a:bodyPr wrap="square">
            <a:spAutoFit/>
          </a:bodyPr>
          <a:lstStyle/>
          <a:p>
            <a:r>
              <a:rPr lang="pl-PL" sz="2000" dirty="0">
                <a:latin typeface="Calibri" pitchFamily="34" charset="0"/>
              </a:rPr>
              <a:t>Public </a:t>
            </a:r>
            <a:r>
              <a:rPr lang="pl-PL" sz="2000" dirty="0" err="1">
                <a:latin typeface="Calibri" pitchFamily="34" charset="0"/>
              </a:rPr>
              <a:t>Domain</a:t>
            </a:r>
            <a:r>
              <a:rPr lang="pl-PL" sz="2000" dirty="0">
                <a:latin typeface="Calibri" pitchFamily="34" charset="0"/>
              </a:rPr>
              <a:t> </a:t>
            </a:r>
            <a:r>
              <a:rPr lang="pl-PL" sz="2000" dirty="0" err="1">
                <a:latin typeface="Calibri" pitchFamily="34" charset="0"/>
              </a:rPr>
              <a:t>Dedication</a:t>
            </a:r>
            <a:endParaRPr lang="pl-PL" sz="2000" dirty="0">
              <a:latin typeface="Calibri" pitchFamily="34" charset="0"/>
            </a:endParaRPr>
          </a:p>
        </p:txBody>
      </p:sp>
      <p:cxnSp>
        <p:nvCxnSpPr>
          <p:cNvPr id="7" name="Łącznik prosty ze strzałką 6"/>
          <p:cNvCxnSpPr/>
          <p:nvPr/>
        </p:nvCxnSpPr>
        <p:spPr>
          <a:xfrm>
            <a:off x="2308151" y="3360424"/>
            <a:ext cx="7144" cy="720000"/>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5304" name="pole tekstowe 7"/>
          <p:cNvSpPr txBox="1">
            <a:spLocks noChangeArrowheads="1"/>
          </p:cNvSpPr>
          <p:nvPr/>
        </p:nvSpPr>
        <p:spPr bwMode="auto">
          <a:xfrm>
            <a:off x="755576" y="4077072"/>
            <a:ext cx="3096344" cy="707886"/>
          </a:xfrm>
          <a:prstGeom prst="rect">
            <a:avLst/>
          </a:prstGeom>
          <a:noFill/>
          <a:ln w="9525">
            <a:noFill/>
            <a:miter lim="800000"/>
            <a:headEnd/>
            <a:tailEnd/>
          </a:ln>
        </p:spPr>
        <p:txBody>
          <a:bodyPr wrap="square">
            <a:spAutoFit/>
          </a:bodyPr>
          <a:lstStyle/>
          <a:p>
            <a:r>
              <a:rPr lang="pl-PL" sz="2000" dirty="0" err="1" smtClean="0">
                <a:latin typeface="Calibri" pitchFamily="34" charset="0"/>
              </a:rPr>
              <a:t>Means</a:t>
            </a:r>
            <a:r>
              <a:rPr lang="pl-PL" sz="2000" dirty="0" smtClean="0">
                <a:latin typeface="Calibri" pitchFamily="34" charset="0"/>
              </a:rPr>
              <a:t> </a:t>
            </a:r>
            <a:r>
              <a:rPr lang="pl-PL" sz="2000" dirty="0" err="1">
                <a:latin typeface="Calibri" pitchFamily="34" charset="0"/>
              </a:rPr>
              <a:t>that</a:t>
            </a:r>
            <a:r>
              <a:rPr lang="pl-PL" sz="2000" dirty="0">
                <a:latin typeface="Calibri" pitchFamily="34" charset="0"/>
              </a:rPr>
              <a:t> </a:t>
            </a:r>
            <a:r>
              <a:rPr lang="pl-PL" sz="2000" dirty="0" err="1">
                <a:latin typeface="Calibri" pitchFamily="34" charset="0"/>
              </a:rPr>
              <a:t>the</a:t>
            </a:r>
            <a:r>
              <a:rPr lang="pl-PL" sz="2000" dirty="0">
                <a:latin typeface="Calibri" pitchFamily="34" charset="0"/>
              </a:rPr>
              <a:t> </a:t>
            </a:r>
            <a:r>
              <a:rPr lang="pl-PL" sz="2000" dirty="0" err="1">
                <a:latin typeface="Calibri" pitchFamily="34" charset="0"/>
              </a:rPr>
              <a:t>work</a:t>
            </a:r>
            <a:r>
              <a:rPr lang="pl-PL" sz="2000" dirty="0">
                <a:latin typeface="Calibri" pitchFamily="34" charset="0"/>
              </a:rPr>
              <a:t> </a:t>
            </a:r>
            <a:r>
              <a:rPr lang="pl-PL" sz="2000" dirty="0" err="1">
                <a:latin typeface="Calibri" pitchFamily="34" charset="0"/>
              </a:rPr>
              <a:t>is</a:t>
            </a:r>
            <a:r>
              <a:rPr lang="pl-PL" sz="2000" dirty="0">
                <a:latin typeface="Calibri" pitchFamily="34" charset="0"/>
              </a:rPr>
              <a:t> not </a:t>
            </a:r>
            <a:r>
              <a:rPr lang="pl-PL" sz="2000" dirty="0" err="1" smtClean="0">
                <a:latin typeface="Calibri" pitchFamily="34" charset="0"/>
              </a:rPr>
              <a:t>protected</a:t>
            </a:r>
            <a:r>
              <a:rPr lang="pl-PL" sz="2000" dirty="0" smtClean="0">
                <a:latin typeface="Calibri" pitchFamily="34" charset="0"/>
              </a:rPr>
              <a:t> by copyright</a:t>
            </a:r>
            <a:endParaRPr lang="pl-PL" sz="2000" dirty="0">
              <a:latin typeface="Calibri" pitchFamily="34" charset="0"/>
            </a:endParaRPr>
          </a:p>
        </p:txBody>
      </p:sp>
      <p:sp>
        <p:nvSpPr>
          <p:cNvPr id="55305" name="pole tekstowe 8"/>
          <p:cNvSpPr txBox="1">
            <a:spLocks noChangeArrowheads="1"/>
          </p:cNvSpPr>
          <p:nvPr/>
        </p:nvSpPr>
        <p:spPr bwMode="auto">
          <a:xfrm>
            <a:off x="5004048" y="4077072"/>
            <a:ext cx="3240360" cy="1015663"/>
          </a:xfrm>
          <a:prstGeom prst="rect">
            <a:avLst/>
          </a:prstGeom>
          <a:noFill/>
          <a:ln w="9525">
            <a:noFill/>
            <a:miter lim="800000"/>
            <a:headEnd/>
            <a:tailEnd/>
          </a:ln>
        </p:spPr>
        <p:txBody>
          <a:bodyPr wrap="square">
            <a:spAutoFit/>
          </a:bodyPr>
          <a:lstStyle/>
          <a:p>
            <a:r>
              <a:rPr lang="pl-PL" sz="2000" dirty="0" err="1">
                <a:latin typeface="Calibri" pitchFamily="34" charset="0"/>
              </a:rPr>
              <a:t>Use</a:t>
            </a:r>
            <a:r>
              <a:rPr lang="pl-PL" sz="2000" dirty="0">
                <a:latin typeface="Calibri" pitchFamily="34" charset="0"/>
              </a:rPr>
              <a:t> </a:t>
            </a:r>
            <a:r>
              <a:rPr lang="pl-PL" sz="2000" dirty="0" err="1">
                <a:latin typeface="Calibri" pitchFamily="34" charset="0"/>
              </a:rPr>
              <a:t>if</a:t>
            </a:r>
            <a:r>
              <a:rPr lang="pl-PL" sz="2000" dirty="0">
                <a:latin typeface="Calibri" pitchFamily="34" charset="0"/>
              </a:rPr>
              <a:t> </a:t>
            </a:r>
            <a:r>
              <a:rPr lang="pl-PL" sz="2000" dirty="0" err="1">
                <a:latin typeface="Calibri" pitchFamily="34" charset="0"/>
              </a:rPr>
              <a:t>you</a:t>
            </a:r>
            <a:r>
              <a:rPr lang="pl-PL" sz="2000" dirty="0">
                <a:latin typeface="Calibri" pitchFamily="34" charset="0"/>
              </a:rPr>
              <a:t> want to </a:t>
            </a:r>
            <a:r>
              <a:rPr lang="pl-PL" sz="2000" dirty="0" err="1">
                <a:latin typeface="Calibri" pitchFamily="34" charset="0"/>
              </a:rPr>
              <a:t>release</a:t>
            </a:r>
            <a:r>
              <a:rPr lang="pl-PL" sz="2000" dirty="0">
                <a:latin typeface="Calibri" pitchFamily="34" charset="0"/>
              </a:rPr>
              <a:t> </a:t>
            </a:r>
            <a:r>
              <a:rPr lang="pl-PL" sz="2000" dirty="0" err="1">
                <a:latin typeface="Calibri" pitchFamily="34" charset="0"/>
              </a:rPr>
              <a:t>your</a:t>
            </a:r>
            <a:r>
              <a:rPr lang="pl-PL" sz="2000" dirty="0">
                <a:latin typeface="Calibri" pitchFamily="34" charset="0"/>
              </a:rPr>
              <a:t> </a:t>
            </a:r>
            <a:r>
              <a:rPr lang="pl-PL" sz="2000" dirty="0" err="1">
                <a:latin typeface="Calibri" pitchFamily="34" charset="0"/>
              </a:rPr>
              <a:t>work</a:t>
            </a:r>
            <a:r>
              <a:rPr lang="pl-PL" sz="2000" dirty="0">
                <a:latin typeface="Calibri" pitchFamily="34" charset="0"/>
              </a:rPr>
              <a:t> </a:t>
            </a:r>
            <a:r>
              <a:rPr lang="pl-PL" sz="2000" dirty="0" err="1">
                <a:latin typeface="Calibri" pitchFamily="34" charset="0"/>
              </a:rPr>
              <a:t>from</a:t>
            </a:r>
            <a:r>
              <a:rPr lang="pl-PL" sz="2000" dirty="0">
                <a:latin typeface="Calibri" pitchFamily="34" charset="0"/>
              </a:rPr>
              <a:t> copyright and </a:t>
            </a:r>
            <a:r>
              <a:rPr lang="pl-PL" sz="2000" dirty="0" err="1">
                <a:latin typeface="Calibri" pitchFamily="34" charset="0"/>
              </a:rPr>
              <a:t>database</a:t>
            </a:r>
            <a:r>
              <a:rPr lang="pl-PL" sz="2000" dirty="0">
                <a:latin typeface="Calibri" pitchFamily="34" charset="0"/>
              </a:rPr>
              <a:t> </a:t>
            </a:r>
            <a:r>
              <a:rPr lang="pl-PL" sz="2000" dirty="0" err="1">
                <a:latin typeface="Calibri" pitchFamily="34" charset="0"/>
              </a:rPr>
              <a:t>protection</a:t>
            </a:r>
            <a:endParaRPr lang="pl-PL" sz="2000" dirty="0">
              <a:latin typeface="Calibri" pitchFamily="34" charset="0"/>
            </a:endParaRPr>
          </a:p>
        </p:txBody>
      </p:sp>
      <p:cxnSp>
        <p:nvCxnSpPr>
          <p:cNvPr id="11" name="Łącznik prosty ze strzałką 10"/>
          <p:cNvCxnSpPr/>
          <p:nvPr/>
        </p:nvCxnSpPr>
        <p:spPr>
          <a:xfrm>
            <a:off x="6653088" y="3356992"/>
            <a:ext cx="7144" cy="720000"/>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pic>
        <p:nvPicPr>
          <p:cNvPr id="13" name="Obraz 12" descr="PDM.png"/>
          <p:cNvPicPr>
            <a:picLocks noChangeAspect="1"/>
          </p:cNvPicPr>
          <p:nvPr/>
        </p:nvPicPr>
        <p:blipFill>
          <a:blip r:embed="rId4" cstate="print"/>
          <a:stretch>
            <a:fillRect/>
          </a:stretch>
        </p:blipFill>
        <p:spPr>
          <a:xfrm>
            <a:off x="1187624" y="2180891"/>
            <a:ext cx="2438400" cy="859631"/>
          </a:xfrm>
          <a:prstGeom prst="rect">
            <a:avLst/>
          </a:prstGeom>
        </p:spPr>
      </p:pic>
      <p:pic>
        <p:nvPicPr>
          <p:cNvPr id="26626" name="Picture 2" descr="https://upload.wikimedia.org/wikipedia/commons/thumb/e/e1/CC_BY_icon.svg/320px-CC_BY_icon.svg.png"/>
          <p:cNvPicPr>
            <a:picLocks noChangeAspect="1" noChangeArrowheads="1"/>
          </p:cNvPicPr>
          <p:nvPr/>
        </p:nvPicPr>
        <p:blipFill>
          <a:blip r:embed="rId5" cstate="print"/>
          <a:srcRect/>
          <a:stretch>
            <a:fillRect/>
          </a:stretch>
        </p:blipFill>
        <p:spPr bwMode="auto">
          <a:xfrm>
            <a:off x="1187624" y="5517232"/>
            <a:ext cx="2376264" cy="839119"/>
          </a:xfrm>
          <a:prstGeom prst="rect">
            <a:avLst/>
          </a:prstGeom>
          <a:noFill/>
        </p:spPr>
      </p:pic>
      <p:sp>
        <p:nvSpPr>
          <p:cNvPr id="12" name="pole tekstowe 8"/>
          <p:cNvSpPr txBox="1">
            <a:spLocks noChangeArrowheads="1"/>
          </p:cNvSpPr>
          <p:nvPr/>
        </p:nvSpPr>
        <p:spPr bwMode="auto">
          <a:xfrm>
            <a:off x="4355976" y="5530006"/>
            <a:ext cx="4392488" cy="923330"/>
          </a:xfrm>
          <a:prstGeom prst="rect">
            <a:avLst/>
          </a:prstGeom>
          <a:noFill/>
          <a:ln w="9525">
            <a:noFill/>
            <a:miter lim="800000"/>
            <a:headEnd/>
            <a:tailEnd/>
          </a:ln>
        </p:spPr>
        <p:txBody>
          <a:bodyPr wrap="square">
            <a:spAutoFit/>
          </a:bodyPr>
          <a:lstStyle/>
          <a:p>
            <a:r>
              <a:rPr lang="pl-PL" smtClean="0">
                <a:latin typeface="Calibri" pitchFamily="34" charset="0"/>
              </a:rPr>
              <a:t>CC-BY is an open license that allows usage of the work under the conditions of attribution.</a:t>
            </a:r>
          </a:p>
          <a:p>
            <a:r>
              <a:rPr lang="pl-PL" smtClean="0">
                <a:latin typeface="Calibri" pitchFamily="34" charset="0"/>
              </a:rPr>
              <a:t>[recommended for publications]</a:t>
            </a:r>
            <a:endParaRPr lang="pl-PL" dirty="0">
              <a:latin typeface="Calibri" pitchFamily="34" charset="0"/>
            </a:endParaRPr>
          </a:p>
        </p:txBody>
      </p:sp>
      <p:cxnSp>
        <p:nvCxnSpPr>
          <p:cNvPr id="14" name="Łącznik prosty ze strzałką 13"/>
          <p:cNvCxnSpPr/>
          <p:nvPr/>
        </p:nvCxnSpPr>
        <p:spPr>
          <a:xfrm>
            <a:off x="3635896" y="5733256"/>
            <a:ext cx="792088" cy="0"/>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 name="Łącznik prosty 17"/>
          <p:cNvCxnSpPr/>
          <p:nvPr/>
        </p:nvCxnSpPr>
        <p:spPr>
          <a:xfrm>
            <a:off x="467544" y="5229200"/>
            <a:ext cx="820891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187624" y="980728"/>
            <a:ext cx="6768752" cy="4339650"/>
          </a:xfrm>
          <a:prstGeom prst="rect">
            <a:avLst/>
          </a:prstGeom>
          <a:noFill/>
        </p:spPr>
        <p:txBody>
          <a:bodyPr wrap="square" rtlCol="0">
            <a:spAutoFit/>
          </a:bodyPr>
          <a:lstStyle/>
          <a:p>
            <a:pPr>
              <a:lnSpc>
                <a:spcPct val="150000"/>
              </a:lnSpc>
            </a:pPr>
            <a:r>
              <a:rPr lang="pl-PL" sz="2400" b="1" dirty="0" smtClean="0"/>
              <a:t>Agenda</a:t>
            </a:r>
            <a:r>
              <a:rPr lang="pl-PL" sz="2400" dirty="0" smtClean="0"/>
              <a:t>:</a:t>
            </a:r>
          </a:p>
          <a:p>
            <a:pPr>
              <a:lnSpc>
                <a:spcPct val="150000"/>
              </a:lnSpc>
            </a:pPr>
            <a:endParaRPr lang="pl-PL" sz="2000" dirty="0" smtClean="0"/>
          </a:p>
          <a:p>
            <a:pPr marL="342900" indent="-342900">
              <a:lnSpc>
                <a:spcPct val="150000"/>
              </a:lnSpc>
              <a:buFont typeface="+mj-lt"/>
              <a:buAutoNum type="arabicPeriod"/>
            </a:pPr>
            <a:r>
              <a:rPr lang="pl-PL" sz="2000" dirty="0" err="1" smtClean="0"/>
              <a:t>What</a:t>
            </a:r>
            <a:r>
              <a:rPr lang="pl-PL" sz="2000" dirty="0" smtClean="0"/>
              <a:t> </a:t>
            </a:r>
            <a:r>
              <a:rPr lang="pl-PL" sz="2000" dirty="0" err="1" smtClean="0"/>
              <a:t>are</a:t>
            </a:r>
            <a:r>
              <a:rPr lang="pl-PL" sz="2000" dirty="0" smtClean="0"/>
              <a:t> </a:t>
            </a:r>
            <a:r>
              <a:rPr lang="pl-PL" sz="2000" dirty="0" err="1" smtClean="0"/>
              <a:t>research</a:t>
            </a:r>
            <a:r>
              <a:rPr lang="pl-PL" sz="2000" dirty="0" smtClean="0"/>
              <a:t> data?</a:t>
            </a:r>
          </a:p>
          <a:p>
            <a:pPr marL="342900" indent="-342900">
              <a:lnSpc>
                <a:spcPct val="150000"/>
              </a:lnSpc>
              <a:buFont typeface="+mj-lt"/>
              <a:buAutoNum type="arabicPeriod"/>
            </a:pPr>
            <a:r>
              <a:rPr lang="pl-PL" sz="2000" dirty="0" err="1" smtClean="0"/>
              <a:t>What</a:t>
            </a:r>
            <a:r>
              <a:rPr lang="pl-PL" sz="2000" dirty="0" smtClean="0"/>
              <a:t> </a:t>
            </a:r>
            <a:r>
              <a:rPr lang="pl-PL" sz="2000" dirty="0" err="1" smtClean="0"/>
              <a:t>are</a:t>
            </a:r>
            <a:r>
              <a:rPr lang="pl-PL" sz="2000" dirty="0" smtClean="0"/>
              <a:t> </a:t>
            </a:r>
            <a:r>
              <a:rPr lang="pl-PL" sz="2000" dirty="0" err="1" smtClean="0"/>
              <a:t>the</a:t>
            </a:r>
            <a:r>
              <a:rPr lang="pl-PL" sz="2000" dirty="0" smtClean="0"/>
              <a:t> </a:t>
            </a:r>
            <a:r>
              <a:rPr lang="pl-PL" sz="2000" dirty="0" err="1" smtClean="0"/>
              <a:t>requirements</a:t>
            </a:r>
            <a:r>
              <a:rPr lang="pl-PL" sz="2000" dirty="0" smtClean="0"/>
              <a:t> </a:t>
            </a:r>
            <a:r>
              <a:rPr lang="pl-PL" sz="2000" dirty="0" err="1" smtClean="0"/>
              <a:t>about</a:t>
            </a:r>
            <a:r>
              <a:rPr lang="pl-PL" sz="2000" dirty="0" smtClean="0"/>
              <a:t> data </a:t>
            </a:r>
            <a:r>
              <a:rPr lang="pl-PL" sz="2000" dirty="0" err="1" smtClean="0"/>
              <a:t>from</a:t>
            </a:r>
            <a:r>
              <a:rPr lang="pl-PL" sz="2000" dirty="0" smtClean="0"/>
              <a:t> </a:t>
            </a:r>
            <a:r>
              <a:rPr lang="pl-PL" sz="2000" dirty="0" err="1" smtClean="0"/>
              <a:t>research</a:t>
            </a:r>
            <a:r>
              <a:rPr lang="pl-PL" sz="2000" dirty="0" smtClean="0"/>
              <a:t> </a:t>
            </a:r>
            <a:r>
              <a:rPr lang="pl-PL" sz="2000" dirty="0" err="1" smtClean="0"/>
              <a:t>publishers</a:t>
            </a:r>
            <a:r>
              <a:rPr lang="pl-PL" sz="2000" dirty="0" smtClean="0"/>
              <a:t> and </a:t>
            </a:r>
            <a:r>
              <a:rPr lang="pl-PL" sz="2000" dirty="0" err="1" smtClean="0"/>
              <a:t>funders</a:t>
            </a:r>
            <a:r>
              <a:rPr lang="pl-PL" sz="2000" dirty="0" smtClean="0"/>
              <a:t>?</a:t>
            </a:r>
          </a:p>
          <a:p>
            <a:pPr marL="342900" indent="-342900">
              <a:lnSpc>
                <a:spcPct val="150000"/>
              </a:lnSpc>
              <a:buFont typeface="+mj-lt"/>
              <a:buAutoNum type="arabicPeriod"/>
            </a:pPr>
            <a:r>
              <a:rPr lang="pl-PL" sz="2000" dirty="0" err="1" smtClean="0"/>
              <a:t>Can</a:t>
            </a:r>
            <a:r>
              <a:rPr lang="pl-PL" sz="2000" dirty="0" smtClean="0"/>
              <a:t> a Data Management Plan (DMP) be </a:t>
            </a:r>
            <a:r>
              <a:rPr lang="pl-PL" sz="2000" dirty="0" err="1" smtClean="0"/>
              <a:t>useful</a:t>
            </a:r>
            <a:r>
              <a:rPr lang="pl-PL" sz="2000" dirty="0" smtClean="0"/>
              <a:t>?</a:t>
            </a:r>
          </a:p>
          <a:p>
            <a:pPr marL="342900" indent="-342900">
              <a:lnSpc>
                <a:spcPct val="150000"/>
              </a:lnSpc>
              <a:buFont typeface="+mj-lt"/>
              <a:buAutoNum type="arabicPeriod"/>
            </a:pPr>
            <a:r>
              <a:rPr lang="pl-PL" sz="2000" dirty="0" err="1" smtClean="0"/>
              <a:t>What</a:t>
            </a:r>
            <a:r>
              <a:rPr lang="pl-PL" sz="2000" dirty="0" smtClean="0"/>
              <a:t> help </a:t>
            </a:r>
            <a:r>
              <a:rPr lang="pl-PL" sz="2000" dirty="0" err="1" smtClean="0"/>
              <a:t>can</a:t>
            </a:r>
            <a:r>
              <a:rPr lang="pl-PL" sz="2000" dirty="0" smtClean="0"/>
              <a:t> </a:t>
            </a:r>
            <a:r>
              <a:rPr lang="pl-PL" sz="2000" dirty="0" err="1" smtClean="0"/>
              <a:t>you</a:t>
            </a:r>
            <a:r>
              <a:rPr lang="pl-PL" sz="2000" dirty="0" smtClean="0"/>
              <a:t> </a:t>
            </a:r>
            <a:r>
              <a:rPr lang="pl-PL" sz="2000" dirty="0" err="1" smtClean="0"/>
              <a:t>expect</a:t>
            </a:r>
            <a:r>
              <a:rPr lang="pl-PL" sz="2000" dirty="0" smtClean="0"/>
              <a:t> </a:t>
            </a:r>
            <a:r>
              <a:rPr lang="pl-PL" sz="2000" dirty="0" err="1" smtClean="0"/>
              <a:t>from</a:t>
            </a:r>
            <a:r>
              <a:rPr lang="pl-PL" sz="2000" dirty="0" smtClean="0"/>
              <a:t> </a:t>
            </a:r>
            <a:r>
              <a:rPr lang="pl-PL" sz="2000" dirty="0" err="1" smtClean="0"/>
              <a:t>the</a:t>
            </a:r>
            <a:r>
              <a:rPr lang="pl-PL" sz="2000" dirty="0" smtClean="0"/>
              <a:t> IBB RDM </a:t>
            </a:r>
            <a:r>
              <a:rPr lang="pl-PL" sz="2000" dirty="0" err="1" smtClean="0"/>
              <a:t>Support</a:t>
            </a:r>
            <a:r>
              <a:rPr lang="pl-PL" sz="2000" dirty="0" smtClean="0"/>
              <a:t>?</a:t>
            </a:r>
          </a:p>
          <a:p>
            <a:pPr marL="342900" indent="-342900">
              <a:lnSpc>
                <a:spcPct val="150000"/>
              </a:lnSpc>
              <a:buFont typeface="+mj-lt"/>
              <a:buAutoNum type="arabicPeriod"/>
            </a:pPr>
            <a:r>
              <a:rPr lang="pl-PL" sz="2000" dirty="0" err="1" smtClean="0"/>
              <a:t>Feedback</a:t>
            </a:r>
            <a:r>
              <a:rPr lang="pl-PL" sz="2000" dirty="0" smtClean="0"/>
              <a:t> </a:t>
            </a:r>
            <a:r>
              <a:rPr lang="pl-PL" sz="2000" dirty="0" err="1" smtClean="0"/>
              <a:t>from</a:t>
            </a:r>
            <a:r>
              <a:rPr lang="pl-PL" sz="2000" dirty="0" smtClean="0"/>
              <a:t> </a:t>
            </a:r>
            <a:r>
              <a:rPr lang="pl-PL" sz="2000" dirty="0" err="1" smtClean="0"/>
              <a:t>you</a:t>
            </a:r>
            <a:r>
              <a:rPr lang="pl-PL" sz="2000" dirty="0" smtClean="0"/>
              <a:t>: </a:t>
            </a:r>
            <a:r>
              <a:rPr lang="pl-PL" sz="2000" dirty="0" err="1" smtClean="0"/>
              <a:t>what</a:t>
            </a:r>
            <a:r>
              <a:rPr lang="pl-PL" sz="2000" dirty="0" smtClean="0"/>
              <a:t> </a:t>
            </a:r>
            <a:r>
              <a:rPr lang="en-US" sz="2000" dirty="0" smtClean="0"/>
              <a:t>forms of support </a:t>
            </a:r>
            <a:r>
              <a:rPr lang="pl-PL" sz="2000" dirty="0" smtClean="0"/>
              <a:t>for RDM </a:t>
            </a:r>
            <a:r>
              <a:rPr lang="en-US" sz="2000" dirty="0" smtClean="0"/>
              <a:t>would you </a:t>
            </a:r>
            <a:r>
              <a:rPr lang="pl-PL" sz="2000" dirty="0" err="1" smtClean="0"/>
              <a:t>consider</a:t>
            </a:r>
            <a:r>
              <a:rPr lang="pl-PL" sz="2000" dirty="0" smtClean="0"/>
              <a:t> </a:t>
            </a:r>
            <a:r>
              <a:rPr lang="pl-PL" sz="2000" dirty="0" err="1" smtClean="0"/>
              <a:t>useful</a:t>
            </a:r>
            <a:r>
              <a:rPr lang="pl-PL" sz="2000" dirty="0" smtClean="0"/>
              <a:t>?</a:t>
            </a: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ytuł 1"/>
          <p:cNvSpPr>
            <a:spLocks noGrp="1"/>
          </p:cNvSpPr>
          <p:nvPr>
            <p:ph type="title"/>
          </p:nvPr>
        </p:nvSpPr>
        <p:spPr>
          <a:xfrm>
            <a:off x="0" y="4763"/>
            <a:ext cx="9144000" cy="1325562"/>
          </a:xfrm>
          <a:solidFill>
            <a:srgbClr val="C9DD03"/>
          </a:solidFill>
        </p:spPr>
        <p:txBody>
          <a:bodyPr>
            <a:normAutofit fontScale="90000"/>
          </a:bodyPr>
          <a:lstStyle/>
          <a:p>
            <a:r>
              <a:rPr lang="pl-PL" dirty="0" smtClean="0"/>
              <a:t>4. </a:t>
            </a:r>
            <a:r>
              <a:rPr lang="pl-PL" dirty="0" err="1" smtClean="0"/>
              <a:t>Preparing</a:t>
            </a:r>
            <a:r>
              <a:rPr lang="pl-PL" dirty="0" smtClean="0"/>
              <a:t> data for </a:t>
            </a:r>
            <a:r>
              <a:rPr lang="pl-PL" dirty="0" err="1" smtClean="0"/>
              <a:t>archiving</a:t>
            </a:r>
            <a:r>
              <a:rPr lang="pl-PL" dirty="0" smtClean="0"/>
              <a:t> and </a:t>
            </a:r>
            <a:r>
              <a:rPr lang="pl-PL" dirty="0" err="1" smtClean="0"/>
              <a:t>sharing</a:t>
            </a:r>
            <a:endParaRPr lang="pl-PL" dirty="0" smtClean="0"/>
          </a:p>
        </p:txBody>
      </p:sp>
      <p:sp>
        <p:nvSpPr>
          <p:cNvPr id="40963" name="pole tekstowe 5"/>
          <p:cNvSpPr txBox="1">
            <a:spLocks noChangeArrowheads="1"/>
          </p:cNvSpPr>
          <p:nvPr/>
        </p:nvSpPr>
        <p:spPr bwMode="auto">
          <a:xfrm>
            <a:off x="827584" y="2636912"/>
            <a:ext cx="7776864" cy="2031325"/>
          </a:xfrm>
          <a:prstGeom prst="rect">
            <a:avLst/>
          </a:prstGeom>
          <a:noFill/>
          <a:ln w="9525">
            <a:noFill/>
            <a:miter lim="800000"/>
            <a:headEnd/>
            <a:tailEnd/>
          </a:ln>
        </p:spPr>
        <p:txBody>
          <a:bodyPr wrap="square">
            <a:spAutoFit/>
          </a:bodyPr>
          <a:lstStyle/>
          <a:p>
            <a:pPr>
              <a:lnSpc>
                <a:spcPct val="150000"/>
              </a:lnSpc>
            </a:pPr>
            <a:r>
              <a:rPr lang="pl-PL" sz="2800" dirty="0" err="1" smtClean="0">
                <a:latin typeface="Calibri" pitchFamily="34" charset="0"/>
              </a:rPr>
              <a:t>Preparing</a:t>
            </a:r>
            <a:r>
              <a:rPr lang="pl-PL" sz="2800" dirty="0" smtClean="0">
                <a:latin typeface="Calibri" pitchFamily="34" charset="0"/>
              </a:rPr>
              <a:t> </a:t>
            </a:r>
            <a:r>
              <a:rPr lang="pl-PL" sz="2800" dirty="0" err="1">
                <a:latin typeface="Calibri" pitchFamily="34" charset="0"/>
              </a:rPr>
              <a:t>files</a:t>
            </a:r>
            <a:endParaRPr lang="pl-PL" sz="2800" dirty="0">
              <a:latin typeface="Calibri" pitchFamily="34" charset="0"/>
            </a:endParaRPr>
          </a:p>
          <a:p>
            <a:pPr>
              <a:lnSpc>
                <a:spcPct val="150000"/>
              </a:lnSpc>
            </a:pPr>
            <a:r>
              <a:rPr lang="pl-PL" sz="2800" dirty="0" err="1" smtClean="0">
                <a:latin typeface="Calibri" pitchFamily="34" charset="0"/>
              </a:rPr>
              <a:t>Preparing</a:t>
            </a:r>
            <a:r>
              <a:rPr lang="pl-PL" sz="2800" dirty="0" smtClean="0">
                <a:latin typeface="Calibri" pitchFamily="34" charset="0"/>
              </a:rPr>
              <a:t> </a:t>
            </a:r>
            <a:r>
              <a:rPr lang="pl-PL" sz="2800" dirty="0" err="1" smtClean="0">
                <a:latin typeface="Calibri" pitchFamily="34" charset="0"/>
              </a:rPr>
              <a:t>metadata</a:t>
            </a:r>
            <a:r>
              <a:rPr lang="pl-PL" sz="2800" dirty="0" smtClean="0">
                <a:latin typeface="Calibri" pitchFamily="34" charset="0"/>
              </a:rPr>
              <a:t> </a:t>
            </a:r>
            <a:r>
              <a:rPr lang="pl-PL" sz="2800" dirty="0">
                <a:latin typeface="Calibri" pitchFamily="34" charset="0"/>
              </a:rPr>
              <a:t>and </a:t>
            </a:r>
            <a:r>
              <a:rPr lang="pl-PL" sz="2800" dirty="0" err="1">
                <a:latin typeface="Calibri" pitchFamily="34" charset="0"/>
              </a:rPr>
              <a:t>additional</a:t>
            </a:r>
            <a:r>
              <a:rPr lang="pl-PL" sz="2800" dirty="0">
                <a:latin typeface="Calibri" pitchFamily="34" charset="0"/>
              </a:rPr>
              <a:t> </a:t>
            </a:r>
            <a:r>
              <a:rPr lang="pl-PL" sz="2800" dirty="0" err="1" smtClean="0">
                <a:latin typeface="Calibri" pitchFamily="34" charset="0"/>
              </a:rPr>
              <a:t>documentation</a:t>
            </a:r>
            <a:endParaRPr lang="pl-PL" sz="2800" dirty="0" smtClean="0">
              <a:latin typeface="Calibri" pitchFamily="34" charset="0"/>
            </a:endParaRPr>
          </a:p>
          <a:p>
            <a:pPr>
              <a:lnSpc>
                <a:spcPct val="150000"/>
              </a:lnSpc>
            </a:pPr>
            <a:r>
              <a:rPr lang="pl-PL" sz="2800" dirty="0" err="1" smtClean="0">
                <a:latin typeface="Calibri" pitchFamily="34" charset="0"/>
              </a:rPr>
              <a:t>Submitting</a:t>
            </a:r>
            <a:r>
              <a:rPr lang="pl-PL" sz="2800" dirty="0" smtClean="0">
                <a:latin typeface="Calibri" pitchFamily="34" charset="0"/>
              </a:rPr>
              <a:t> data </a:t>
            </a:r>
            <a:r>
              <a:rPr lang="pl-PL" sz="2800" dirty="0" err="1" smtClean="0">
                <a:latin typeface="Calibri" pitchFamily="34" charset="0"/>
              </a:rPr>
              <a:t>(a</a:t>
            </a:r>
            <a:r>
              <a:rPr lang="pl-PL" sz="2800" dirty="0" smtClean="0">
                <a:latin typeface="Calibri" pitchFamily="34" charset="0"/>
              </a:rPr>
              <a:t>t time of </a:t>
            </a:r>
            <a:r>
              <a:rPr lang="pl-PL" sz="2800" dirty="0" err="1" smtClean="0">
                <a:latin typeface="Calibri" pitchFamily="34" charset="0"/>
              </a:rPr>
              <a:t>article</a:t>
            </a:r>
            <a:r>
              <a:rPr lang="pl-PL" sz="2800" dirty="0" smtClean="0">
                <a:latin typeface="Calibri" pitchFamily="34" charset="0"/>
              </a:rPr>
              <a:t> </a:t>
            </a:r>
            <a:r>
              <a:rPr lang="pl-PL" sz="2800" dirty="0" err="1" smtClean="0">
                <a:latin typeface="Calibri" pitchFamily="34" charset="0"/>
              </a:rPr>
              <a:t>acceptance</a:t>
            </a:r>
            <a:r>
              <a:rPr lang="pl-PL" sz="2800" dirty="0" smtClean="0">
                <a:latin typeface="Calibri" pitchFamily="34" charset="0"/>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DatasetDiagram.png"/>
          <p:cNvPicPr>
            <a:picLocks noChangeAspect="1"/>
          </p:cNvPicPr>
          <p:nvPr/>
        </p:nvPicPr>
        <p:blipFill>
          <a:blip r:embed="rId3" cstate="print"/>
          <a:srcRect t="9589"/>
          <a:stretch>
            <a:fillRect/>
          </a:stretch>
        </p:blipFill>
        <p:spPr>
          <a:xfrm>
            <a:off x="1403648" y="1052736"/>
            <a:ext cx="6570731" cy="4752528"/>
          </a:xfrm>
          <a:prstGeom prst="rect">
            <a:avLst/>
          </a:prstGeom>
        </p:spPr>
      </p:pic>
      <p:sp>
        <p:nvSpPr>
          <p:cNvPr id="4" name="Prostokąt 3"/>
          <p:cNvSpPr/>
          <p:nvPr/>
        </p:nvSpPr>
        <p:spPr>
          <a:xfrm>
            <a:off x="0" y="6516052"/>
            <a:ext cx="6660232" cy="276999"/>
          </a:xfrm>
          <a:prstGeom prst="rect">
            <a:avLst/>
          </a:prstGeom>
        </p:spPr>
        <p:txBody>
          <a:bodyPr wrap="square">
            <a:spAutoFit/>
          </a:bodyPr>
          <a:lstStyle/>
          <a:p>
            <a:r>
              <a:rPr lang="pl-PL" sz="1200" smtClean="0">
                <a:hlinkClick r:id="rId4"/>
              </a:rPr>
              <a:t>https://guides.dataverse.org/en/latest/user/dataset-management.html</a:t>
            </a:r>
            <a:r>
              <a:rPr lang="pl-PL" sz="1200" smtClean="0"/>
              <a:t>, </a:t>
            </a:r>
            <a:r>
              <a:rPr lang="en-US" sz="1200" smtClean="0"/>
              <a:t>© </a:t>
            </a:r>
            <a:r>
              <a:rPr lang="en-US" sz="1200" dirty="0" smtClean="0"/>
              <a:t>2024</a:t>
            </a:r>
            <a:r>
              <a:rPr lang="en-US" sz="1200" smtClean="0"/>
              <a:t>, </a:t>
            </a:r>
            <a:r>
              <a:rPr lang="pl-PL" sz="1200" smtClean="0"/>
              <a:t>H</a:t>
            </a:r>
            <a:r>
              <a:rPr lang="en-US" sz="1200" smtClean="0"/>
              <a:t>arvard College</a:t>
            </a:r>
            <a:r>
              <a:rPr lang="pl-PL" sz="1200" smtClean="0"/>
              <a:t> </a:t>
            </a:r>
            <a:endParaRPr lang="pl-PL" sz="1200" dirty="0"/>
          </a:p>
        </p:txBody>
      </p:sp>
      <p:sp>
        <p:nvSpPr>
          <p:cNvPr id="5" name="Tytuł 1"/>
          <p:cNvSpPr txBox="1">
            <a:spLocks/>
          </p:cNvSpPr>
          <p:nvPr/>
        </p:nvSpPr>
        <p:spPr>
          <a:xfrm>
            <a:off x="645739" y="3176"/>
            <a:ext cx="7886701" cy="1325563"/>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4400" b="0" i="0" u="none" strike="noStrike" kern="1200" cap="none" spc="0" normalizeH="0" baseline="0" noProof="0" smtClean="0">
                <a:ln>
                  <a:noFill/>
                </a:ln>
                <a:solidFill>
                  <a:srgbClr val="000000"/>
                </a:solidFill>
                <a:effectLst/>
                <a:uLnTx/>
                <a:uFillTx/>
                <a:latin typeface="+mj-lt"/>
                <a:ea typeface="Microsoft YaHei" pitchFamily="34" charset="-122"/>
                <a:cs typeface="+mj-cs"/>
              </a:rPr>
              <a:t>Dataset</a:t>
            </a:r>
            <a:endParaRPr kumimoji="0" lang="pl-PL" sz="4400" b="0" i="0" u="none" strike="noStrike" kern="1200" cap="none" spc="0" normalizeH="0" baseline="0" noProof="0" smtClean="0">
              <a:ln>
                <a:noFill/>
              </a:ln>
              <a:solidFill>
                <a:schemeClr val="tx1"/>
              </a:solidFill>
              <a:effectLst/>
              <a:uLnTx/>
              <a:uFillTx/>
              <a:latin typeface="+mj-lt"/>
              <a:ea typeface="+mj-ea"/>
              <a:cs typeface="+mj-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ytuł 1"/>
          <p:cNvSpPr>
            <a:spLocks noGrp="1"/>
          </p:cNvSpPr>
          <p:nvPr>
            <p:ph type="title"/>
          </p:nvPr>
        </p:nvSpPr>
        <p:spPr>
          <a:xfrm>
            <a:off x="0" y="4763"/>
            <a:ext cx="9144000" cy="1325562"/>
          </a:xfrm>
          <a:solidFill>
            <a:srgbClr val="C9DD03"/>
          </a:solidFill>
        </p:spPr>
        <p:txBody>
          <a:bodyPr>
            <a:normAutofit fontScale="90000"/>
          </a:bodyPr>
          <a:lstStyle/>
          <a:p>
            <a:r>
              <a:rPr lang="pl-PL" dirty="0" smtClean="0"/>
              <a:t>5. </a:t>
            </a:r>
            <a:r>
              <a:rPr lang="pl-PL" dirty="0" err="1" smtClean="0"/>
              <a:t>Assigning</a:t>
            </a:r>
            <a:r>
              <a:rPr lang="pl-PL" dirty="0" smtClean="0"/>
              <a:t> resources and </a:t>
            </a:r>
            <a:r>
              <a:rPr lang="pl-PL" dirty="0" err="1" smtClean="0"/>
              <a:t>responsibilities</a:t>
            </a:r>
            <a:endParaRPr lang="pl-PL" dirty="0" smtClean="0"/>
          </a:p>
        </p:txBody>
      </p:sp>
      <p:sp>
        <p:nvSpPr>
          <p:cNvPr id="4" name="pole tekstowe 5"/>
          <p:cNvSpPr txBox="1">
            <a:spLocks noChangeArrowheads="1"/>
          </p:cNvSpPr>
          <p:nvPr/>
        </p:nvSpPr>
        <p:spPr bwMode="auto">
          <a:xfrm>
            <a:off x="467544" y="1844824"/>
            <a:ext cx="8352928" cy="3323987"/>
          </a:xfrm>
          <a:prstGeom prst="rect">
            <a:avLst/>
          </a:prstGeom>
          <a:noFill/>
          <a:ln w="9525">
            <a:noFill/>
            <a:miter lim="800000"/>
            <a:headEnd/>
            <a:tailEnd/>
          </a:ln>
        </p:spPr>
        <p:txBody>
          <a:bodyPr wrap="square">
            <a:spAutoFit/>
          </a:bodyPr>
          <a:lstStyle/>
          <a:p>
            <a:pPr>
              <a:lnSpc>
                <a:spcPct val="150000"/>
              </a:lnSpc>
            </a:pPr>
            <a:r>
              <a:rPr lang="pl-PL" sz="2800" dirty="0" err="1" smtClean="0">
                <a:latin typeface="Calibri" pitchFamily="34" charset="0"/>
              </a:rPr>
              <a:t>Who</a:t>
            </a:r>
            <a:r>
              <a:rPr lang="pl-PL" sz="2800" dirty="0" smtClean="0">
                <a:latin typeface="Calibri" pitchFamily="34" charset="0"/>
              </a:rPr>
              <a:t> </a:t>
            </a:r>
            <a:r>
              <a:rPr lang="pl-PL" sz="2800" dirty="0" err="1" smtClean="0">
                <a:latin typeface="Calibri" pitchFamily="34" charset="0"/>
              </a:rPr>
              <a:t>is</a:t>
            </a:r>
            <a:r>
              <a:rPr lang="pl-PL" sz="2800" dirty="0" smtClean="0">
                <a:latin typeface="Calibri" pitchFamily="34" charset="0"/>
              </a:rPr>
              <a:t> </a:t>
            </a:r>
            <a:r>
              <a:rPr lang="pl-PL" sz="2800" dirty="0" err="1" smtClean="0">
                <a:latin typeface="Calibri" pitchFamily="34" charset="0"/>
              </a:rPr>
              <a:t>responsible</a:t>
            </a:r>
            <a:r>
              <a:rPr lang="pl-PL" sz="2800" dirty="0" smtClean="0">
                <a:latin typeface="Calibri" pitchFamily="34" charset="0"/>
              </a:rPr>
              <a:t> for data management </a:t>
            </a:r>
            <a:r>
              <a:rPr lang="pl-PL" sz="2800" dirty="0" err="1" smtClean="0">
                <a:latin typeface="Calibri" pitchFamily="34" charset="0"/>
              </a:rPr>
              <a:t>in</a:t>
            </a:r>
            <a:r>
              <a:rPr lang="pl-PL" sz="2800" dirty="0" smtClean="0">
                <a:latin typeface="Calibri" pitchFamily="34" charset="0"/>
              </a:rPr>
              <a:t> </a:t>
            </a:r>
            <a:r>
              <a:rPr lang="pl-PL" sz="2800" dirty="0" err="1" smtClean="0">
                <a:latin typeface="Calibri" pitchFamily="34" charset="0"/>
              </a:rPr>
              <a:t>the</a:t>
            </a:r>
            <a:r>
              <a:rPr lang="pl-PL" sz="2800" dirty="0" smtClean="0">
                <a:latin typeface="Calibri" pitchFamily="34" charset="0"/>
              </a:rPr>
              <a:t> </a:t>
            </a:r>
            <a:r>
              <a:rPr lang="pl-PL" sz="2800" dirty="0" err="1" smtClean="0">
                <a:latin typeface="Calibri" pitchFamily="34" charset="0"/>
              </a:rPr>
              <a:t>project</a:t>
            </a:r>
            <a:r>
              <a:rPr lang="pl-PL" sz="2800" dirty="0" smtClean="0">
                <a:latin typeface="Calibri" pitchFamily="34" charset="0"/>
              </a:rPr>
              <a:t>?</a:t>
            </a:r>
            <a:endParaRPr lang="pl-PL" sz="2800" dirty="0">
              <a:latin typeface="Calibri" pitchFamily="34" charset="0"/>
            </a:endParaRPr>
          </a:p>
          <a:p>
            <a:pPr>
              <a:lnSpc>
                <a:spcPct val="150000"/>
              </a:lnSpc>
            </a:pPr>
            <a:r>
              <a:rPr lang="pl-PL" sz="2800" dirty="0" err="1" smtClean="0">
                <a:latin typeface="Calibri" pitchFamily="34" charset="0"/>
              </a:rPr>
              <a:t>Who</a:t>
            </a:r>
            <a:r>
              <a:rPr lang="pl-PL" sz="2800" dirty="0" smtClean="0">
                <a:latin typeface="Calibri" pitchFamily="34" charset="0"/>
              </a:rPr>
              <a:t> will be </a:t>
            </a:r>
            <a:r>
              <a:rPr lang="pl-PL" sz="2800" dirty="0" err="1" smtClean="0">
                <a:latin typeface="Calibri" pitchFamily="34" charset="0"/>
              </a:rPr>
              <a:t>organizing</a:t>
            </a:r>
            <a:r>
              <a:rPr lang="pl-PL" sz="2800" dirty="0" smtClean="0">
                <a:latin typeface="Calibri" pitchFamily="34" charset="0"/>
              </a:rPr>
              <a:t>, </a:t>
            </a:r>
            <a:r>
              <a:rPr lang="pl-PL" sz="2800" dirty="0" err="1" smtClean="0">
                <a:latin typeface="Calibri" pitchFamily="34" charset="0"/>
              </a:rPr>
              <a:t>documenting</a:t>
            </a:r>
            <a:r>
              <a:rPr lang="pl-PL" sz="2800" dirty="0" smtClean="0">
                <a:latin typeface="Calibri" pitchFamily="34" charset="0"/>
              </a:rPr>
              <a:t> and </a:t>
            </a:r>
            <a:r>
              <a:rPr lang="pl-PL" sz="2800" dirty="0" err="1" smtClean="0">
                <a:latin typeface="Calibri" pitchFamily="34" charset="0"/>
              </a:rPr>
              <a:t>depositing</a:t>
            </a:r>
            <a:r>
              <a:rPr lang="pl-PL" sz="2800" dirty="0" smtClean="0">
                <a:latin typeface="Calibri" pitchFamily="34" charset="0"/>
              </a:rPr>
              <a:t> data? </a:t>
            </a:r>
            <a:r>
              <a:rPr lang="pl-PL" sz="2800" dirty="0" err="1" smtClean="0">
                <a:latin typeface="Calibri" pitchFamily="34" charset="0"/>
              </a:rPr>
              <a:t>Is</a:t>
            </a:r>
            <a:r>
              <a:rPr lang="pl-PL" sz="2800" dirty="0" smtClean="0">
                <a:latin typeface="Calibri" pitchFamily="34" charset="0"/>
              </a:rPr>
              <a:t> </a:t>
            </a:r>
            <a:r>
              <a:rPr lang="pl-PL" sz="2800" dirty="0" err="1" smtClean="0">
                <a:latin typeface="Calibri" pitchFamily="34" charset="0"/>
              </a:rPr>
              <a:t>the</a:t>
            </a:r>
            <a:r>
              <a:rPr lang="pl-PL" sz="2800" dirty="0" smtClean="0">
                <a:latin typeface="Calibri" pitchFamily="34" charset="0"/>
              </a:rPr>
              <a:t> time </a:t>
            </a:r>
            <a:r>
              <a:rPr lang="pl-PL" sz="2800" dirty="0" err="1" smtClean="0">
                <a:latin typeface="Calibri" pitchFamily="34" charset="0"/>
              </a:rPr>
              <a:t>needed</a:t>
            </a:r>
            <a:r>
              <a:rPr lang="pl-PL" sz="2800" dirty="0" smtClean="0">
                <a:latin typeface="Calibri" pitchFamily="34" charset="0"/>
              </a:rPr>
              <a:t> for </a:t>
            </a:r>
            <a:r>
              <a:rPr lang="pl-PL" sz="2800" dirty="0" err="1" smtClean="0">
                <a:latin typeface="Calibri" pitchFamily="34" charset="0"/>
              </a:rPr>
              <a:t>this</a:t>
            </a:r>
            <a:r>
              <a:rPr lang="pl-PL" sz="2800" dirty="0" smtClean="0">
                <a:latin typeface="Calibri" pitchFamily="34" charset="0"/>
              </a:rPr>
              <a:t> </a:t>
            </a:r>
            <a:r>
              <a:rPr lang="pl-PL" sz="2800" dirty="0" err="1" smtClean="0">
                <a:latin typeface="Calibri" pitchFamily="34" charset="0"/>
              </a:rPr>
              <a:t>taken</a:t>
            </a:r>
            <a:r>
              <a:rPr lang="pl-PL" sz="2800" dirty="0" smtClean="0">
                <a:latin typeface="Calibri" pitchFamily="34" charset="0"/>
              </a:rPr>
              <a:t> </a:t>
            </a:r>
            <a:r>
              <a:rPr lang="pl-PL" sz="2800" dirty="0" err="1" smtClean="0">
                <a:latin typeface="Calibri" pitchFamily="34" charset="0"/>
              </a:rPr>
              <a:t>into</a:t>
            </a:r>
            <a:r>
              <a:rPr lang="pl-PL" sz="2800" dirty="0" smtClean="0">
                <a:latin typeface="Calibri" pitchFamily="34" charset="0"/>
              </a:rPr>
              <a:t> </a:t>
            </a:r>
            <a:r>
              <a:rPr lang="pl-PL" sz="2800" dirty="0" err="1" smtClean="0">
                <a:latin typeface="Calibri" pitchFamily="34" charset="0"/>
              </a:rPr>
              <a:t>account</a:t>
            </a:r>
            <a:r>
              <a:rPr lang="pl-PL" sz="2800" dirty="0" smtClean="0">
                <a:latin typeface="Calibri" pitchFamily="34" charset="0"/>
              </a:rPr>
              <a:t>?</a:t>
            </a:r>
          </a:p>
          <a:p>
            <a:pPr>
              <a:lnSpc>
                <a:spcPct val="150000"/>
              </a:lnSpc>
            </a:pPr>
            <a:r>
              <a:rPr lang="pl-PL" sz="2800" dirty="0" err="1" smtClean="0">
                <a:latin typeface="Calibri" pitchFamily="34" charset="0"/>
              </a:rPr>
              <a:t>Are</a:t>
            </a:r>
            <a:r>
              <a:rPr lang="pl-PL" sz="2800" dirty="0" smtClean="0">
                <a:latin typeface="Calibri" pitchFamily="34" charset="0"/>
              </a:rPr>
              <a:t> </a:t>
            </a:r>
            <a:r>
              <a:rPr lang="pl-PL" sz="2800" dirty="0" err="1" smtClean="0">
                <a:latin typeface="Calibri" pitchFamily="34" charset="0"/>
              </a:rPr>
              <a:t>any</a:t>
            </a:r>
            <a:r>
              <a:rPr lang="pl-PL" sz="2800" dirty="0" smtClean="0">
                <a:latin typeface="Calibri" pitchFamily="34" charset="0"/>
              </a:rPr>
              <a:t> financial resources </a:t>
            </a:r>
            <a:r>
              <a:rPr lang="pl-PL" sz="2800" dirty="0" err="1" smtClean="0">
                <a:latin typeface="Calibri" pitchFamily="34" charset="0"/>
              </a:rPr>
              <a:t>needed</a:t>
            </a:r>
            <a:r>
              <a:rPr lang="pl-PL" sz="2800" dirty="0" smtClean="0">
                <a:latin typeface="Calibri" pitchFamily="34" charset="0"/>
              </a:rPr>
              <a:t>, </a:t>
            </a:r>
            <a:r>
              <a:rPr lang="pl-PL" sz="2800" dirty="0" err="1" smtClean="0">
                <a:latin typeface="Calibri" pitchFamily="34" charset="0"/>
              </a:rPr>
              <a:t>e.g</a:t>
            </a:r>
            <a:r>
              <a:rPr lang="pl-PL" sz="2800" dirty="0" smtClean="0">
                <a:latin typeface="Calibri" pitchFamily="34" charset="0"/>
              </a:rPr>
              <a:t>. for </a:t>
            </a:r>
            <a:r>
              <a:rPr lang="pl-PL" sz="2800" dirty="0" err="1" smtClean="0">
                <a:latin typeface="Calibri" pitchFamily="34" charset="0"/>
              </a:rPr>
              <a:t>the</a:t>
            </a:r>
            <a:r>
              <a:rPr lang="pl-PL" sz="2800" dirty="0" smtClean="0">
                <a:latin typeface="Calibri" pitchFamily="34" charset="0"/>
              </a:rPr>
              <a:t> </a:t>
            </a:r>
            <a:r>
              <a:rPr lang="pl-PL" sz="2800" dirty="0" err="1" smtClean="0">
                <a:latin typeface="Calibri" pitchFamily="34" charset="0"/>
              </a:rPr>
              <a:t>provision</a:t>
            </a:r>
            <a:r>
              <a:rPr lang="pl-PL" sz="2800" dirty="0" smtClean="0">
                <a:latin typeface="Calibri" pitchFamily="34" charset="0"/>
              </a:rPr>
              <a:t> of </a:t>
            </a:r>
            <a:r>
              <a:rPr lang="pl-PL" sz="2800" dirty="0" err="1" smtClean="0">
                <a:latin typeface="Calibri" pitchFamily="34" charset="0"/>
              </a:rPr>
              <a:t>additional</a:t>
            </a:r>
            <a:r>
              <a:rPr lang="pl-PL" sz="2800" dirty="0" smtClean="0">
                <a:latin typeface="Calibri" pitchFamily="34" charset="0"/>
              </a:rPr>
              <a:t> </a:t>
            </a:r>
            <a:r>
              <a:rPr lang="pl-PL" sz="2800" dirty="0" err="1" smtClean="0">
                <a:latin typeface="Calibri" pitchFamily="34" charset="0"/>
              </a:rPr>
              <a:t>equipment</a:t>
            </a:r>
            <a:r>
              <a:rPr lang="pl-PL" sz="2800" dirty="0" smtClean="0">
                <a:latin typeface="Calibri" pitchFamily="34" charset="0"/>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ytuł 1"/>
          <p:cNvSpPr>
            <a:spLocks noGrp="1"/>
          </p:cNvSpPr>
          <p:nvPr>
            <p:ph type="title"/>
          </p:nvPr>
        </p:nvSpPr>
        <p:spPr>
          <a:xfrm>
            <a:off x="628650" y="116632"/>
            <a:ext cx="7886700" cy="1325562"/>
          </a:xfrm>
        </p:spPr>
        <p:txBody>
          <a:bodyPr/>
          <a:lstStyle/>
          <a:p>
            <a:pPr algn="ctr"/>
            <a:r>
              <a:rPr lang="pl-PL" smtClean="0"/>
              <a:t>Data management plan</a:t>
            </a:r>
          </a:p>
        </p:txBody>
      </p:sp>
      <p:grpSp>
        <p:nvGrpSpPr>
          <p:cNvPr id="2" name="Grupa 4"/>
          <p:cNvGrpSpPr>
            <a:grpSpLocks/>
          </p:cNvGrpSpPr>
          <p:nvPr/>
        </p:nvGrpSpPr>
        <p:grpSpPr bwMode="auto">
          <a:xfrm>
            <a:off x="251520" y="2106614"/>
            <a:ext cx="2685753" cy="1512887"/>
            <a:chOff x="0" y="1186385"/>
            <a:chExt cx="1697544" cy="848772"/>
          </a:xfrm>
        </p:grpSpPr>
        <p:sp>
          <p:nvSpPr>
            <p:cNvPr id="6" name="Prostokąt zaokrąglony 5"/>
            <p:cNvSpPr/>
            <p:nvPr/>
          </p:nvSpPr>
          <p:spPr>
            <a:xfrm>
              <a:off x="0" y="1186385"/>
              <a:ext cx="1697544" cy="848772"/>
            </a:xfrm>
            <a:prstGeom prst="roundRect">
              <a:avLst/>
            </a:prstGeom>
            <a:solidFill>
              <a:srgbClr val="C9DD03"/>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7" name="Prostokąt 6"/>
            <p:cNvSpPr/>
            <p:nvPr/>
          </p:nvSpPr>
          <p:spPr>
            <a:xfrm>
              <a:off x="41207" y="1228244"/>
              <a:ext cx="1615131" cy="765053"/>
            </a:xfrm>
            <a:prstGeom prst="rect">
              <a:avLst/>
            </a:prstGeom>
          </p:spPr>
          <p:style>
            <a:lnRef idx="0">
              <a:scrgbClr r="0" g="0" b="0"/>
            </a:lnRef>
            <a:fillRef idx="0">
              <a:scrgbClr r="0" g="0" b="0"/>
            </a:fillRef>
            <a:effectRef idx="0">
              <a:scrgbClr r="0" g="0" b="0"/>
            </a:effectRef>
            <a:fontRef idx="minor">
              <a:schemeClr val="lt1"/>
            </a:fontRef>
          </p:style>
          <p:txBody>
            <a:bodyPr lIns="64770" tIns="64770" rIns="64770" bIns="64770" spcCol="1270" anchor="ctr"/>
            <a:lstStyle/>
            <a:p>
              <a:pPr algn="ctr" defTabSz="755650" fontAlgn="auto">
                <a:lnSpc>
                  <a:spcPct val="150000"/>
                </a:lnSpc>
                <a:spcAft>
                  <a:spcPct val="35000"/>
                </a:spcAft>
                <a:defRPr/>
              </a:pPr>
              <a:r>
                <a:rPr lang="pl-PL" sz="2000" dirty="0" err="1">
                  <a:solidFill>
                    <a:schemeClr val="tx1"/>
                  </a:solidFill>
                </a:rPr>
                <a:t>Planning</a:t>
              </a:r>
              <a:r>
                <a:rPr lang="pl-PL" sz="2000" dirty="0">
                  <a:solidFill>
                    <a:schemeClr val="tx1"/>
                  </a:solidFill>
                </a:rPr>
                <a:t> </a:t>
              </a:r>
              <a:r>
                <a:rPr lang="pl-PL" sz="2000" dirty="0" err="1">
                  <a:solidFill>
                    <a:schemeClr val="tx1"/>
                  </a:solidFill>
                </a:rPr>
                <a:t>your</a:t>
              </a:r>
              <a:r>
                <a:rPr lang="pl-PL" sz="2000" dirty="0">
                  <a:solidFill>
                    <a:schemeClr val="tx1"/>
                  </a:solidFill>
                </a:rPr>
                <a:t> </a:t>
              </a:r>
              <a:r>
                <a:rPr lang="pl-PL" sz="2000" dirty="0" err="1">
                  <a:solidFill>
                    <a:schemeClr val="tx1"/>
                  </a:solidFill>
                </a:rPr>
                <a:t>research</a:t>
              </a:r>
              <a:r>
                <a:rPr lang="pl-PL" sz="2000" dirty="0">
                  <a:solidFill>
                    <a:schemeClr val="tx1"/>
                  </a:solidFill>
                </a:rPr>
                <a:t>, </a:t>
              </a:r>
              <a:r>
                <a:rPr lang="pl-PL" sz="2000" dirty="0" err="1">
                  <a:solidFill>
                    <a:schemeClr val="tx1"/>
                  </a:solidFill>
                </a:rPr>
                <a:t>creating</a:t>
              </a:r>
              <a:r>
                <a:rPr lang="pl-PL" sz="2000" dirty="0">
                  <a:solidFill>
                    <a:schemeClr val="tx1"/>
                  </a:solidFill>
                </a:rPr>
                <a:t> a DMP</a:t>
              </a:r>
              <a:endParaRPr lang="en-GB" sz="2000" dirty="0">
                <a:solidFill>
                  <a:schemeClr val="tx1"/>
                </a:solidFill>
              </a:endParaRPr>
            </a:p>
          </p:txBody>
        </p:sp>
      </p:grpSp>
      <p:grpSp>
        <p:nvGrpSpPr>
          <p:cNvPr id="3" name="Grupa 7"/>
          <p:cNvGrpSpPr>
            <a:grpSpLocks/>
          </p:cNvGrpSpPr>
          <p:nvPr/>
        </p:nvGrpSpPr>
        <p:grpSpPr bwMode="auto">
          <a:xfrm>
            <a:off x="3333750" y="4192590"/>
            <a:ext cx="2501504" cy="1525587"/>
            <a:chOff x="0" y="1285235"/>
            <a:chExt cx="1697544" cy="848866"/>
          </a:xfrm>
        </p:grpSpPr>
        <p:sp>
          <p:nvSpPr>
            <p:cNvPr id="9" name="Prostokąt zaokrąglony 8"/>
            <p:cNvSpPr/>
            <p:nvPr/>
          </p:nvSpPr>
          <p:spPr>
            <a:xfrm>
              <a:off x="0" y="1285235"/>
              <a:ext cx="1697544" cy="848866"/>
            </a:xfrm>
            <a:prstGeom prst="roundRect">
              <a:avLst/>
            </a:prstGeom>
            <a:solidFill>
              <a:srgbClr val="C9DD03"/>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10" name="Prostokąt 9"/>
            <p:cNvSpPr/>
            <p:nvPr/>
          </p:nvSpPr>
          <p:spPr>
            <a:xfrm>
              <a:off x="41207" y="1301092"/>
              <a:ext cx="1615131" cy="765835"/>
            </a:xfrm>
            <a:prstGeom prst="rect">
              <a:avLst/>
            </a:prstGeom>
          </p:spPr>
          <p:style>
            <a:lnRef idx="0">
              <a:scrgbClr r="0" g="0" b="0"/>
            </a:lnRef>
            <a:fillRef idx="0">
              <a:scrgbClr r="0" g="0" b="0"/>
            </a:fillRef>
            <a:effectRef idx="0">
              <a:scrgbClr r="0" g="0" b="0"/>
            </a:effectRef>
            <a:fontRef idx="minor">
              <a:schemeClr val="lt1"/>
            </a:fontRef>
          </p:style>
          <p:txBody>
            <a:bodyPr lIns="64770" tIns="64770" rIns="64770" bIns="64770" spcCol="1270" anchor="ctr"/>
            <a:lstStyle/>
            <a:p>
              <a:pPr algn="ctr" defTabSz="755650" fontAlgn="auto">
                <a:lnSpc>
                  <a:spcPct val="90000"/>
                </a:lnSpc>
                <a:spcAft>
                  <a:spcPct val="35000"/>
                </a:spcAft>
                <a:defRPr/>
              </a:pPr>
              <a:r>
                <a:rPr lang="pl-PL" sz="2000" dirty="0" err="1">
                  <a:solidFill>
                    <a:schemeClr val="tx1"/>
                  </a:solidFill>
                </a:rPr>
                <a:t>Modifying</a:t>
              </a:r>
              <a:r>
                <a:rPr lang="pl-PL" sz="2000" dirty="0">
                  <a:solidFill>
                    <a:schemeClr val="tx1"/>
                  </a:solidFill>
                </a:rPr>
                <a:t> </a:t>
              </a:r>
              <a:r>
                <a:rPr lang="pl-PL" sz="2000" dirty="0" err="1">
                  <a:solidFill>
                    <a:schemeClr val="tx1"/>
                  </a:solidFill>
                </a:rPr>
                <a:t>your</a:t>
              </a:r>
              <a:r>
                <a:rPr lang="pl-PL" sz="2000" dirty="0">
                  <a:solidFill>
                    <a:schemeClr val="tx1"/>
                  </a:solidFill>
                </a:rPr>
                <a:t> DMP</a:t>
              </a:r>
              <a:endParaRPr lang="en-GB" sz="2000" dirty="0">
                <a:solidFill>
                  <a:schemeClr val="tx1"/>
                </a:solidFill>
              </a:endParaRPr>
            </a:p>
          </p:txBody>
        </p:sp>
      </p:grpSp>
      <p:grpSp>
        <p:nvGrpSpPr>
          <p:cNvPr id="4" name="Grupa 10"/>
          <p:cNvGrpSpPr>
            <a:grpSpLocks/>
          </p:cNvGrpSpPr>
          <p:nvPr/>
        </p:nvGrpSpPr>
        <p:grpSpPr bwMode="auto">
          <a:xfrm>
            <a:off x="3321844" y="2106614"/>
            <a:ext cx="2500313" cy="1512887"/>
            <a:chOff x="0" y="1186385"/>
            <a:chExt cx="1697544" cy="848772"/>
          </a:xfrm>
        </p:grpSpPr>
        <p:sp>
          <p:nvSpPr>
            <p:cNvPr id="12" name="Prostokąt zaokrąglony 11"/>
            <p:cNvSpPr/>
            <p:nvPr/>
          </p:nvSpPr>
          <p:spPr>
            <a:xfrm>
              <a:off x="0" y="1186385"/>
              <a:ext cx="1697544" cy="848772"/>
            </a:xfrm>
            <a:prstGeom prst="roundRect">
              <a:avLst/>
            </a:prstGeom>
            <a:solidFill>
              <a:srgbClr val="C9DD03"/>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13" name="Prostokąt 12"/>
            <p:cNvSpPr/>
            <p:nvPr/>
          </p:nvSpPr>
          <p:spPr>
            <a:xfrm>
              <a:off x="41226" y="1228244"/>
              <a:ext cx="1615092" cy="765053"/>
            </a:xfrm>
            <a:prstGeom prst="rect">
              <a:avLst/>
            </a:prstGeom>
          </p:spPr>
          <p:style>
            <a:lnRef idx="0">
              <a:scrgbClr r="0" g="0" b="0"/>
            </a:lnRef>
            <a:fillRef idx="0">
              <a:scrgbClr r="0" g="0" b="0"/>
            </a:fillRef>
            <a:effectRef idx="0">
              <a:scrgbClr r="0" g="0" b="0"/>
            </a:effectRef>
            <a:fontRef idx="minor">
              <a:schemeClr val="lt1"/>
            </a:fontRef>
          </p:style>
          <p:txBody>
            <a:bodyPr lIns="64770" tIns="64770" rIns="64770" bIns="64770" spcCol="1270" anchor="ctr"/>
            <a:lstStyle/>
            <a:p>
              <a:pPr algn="ctr" defTabSz="755650" fontAlgn="auto">
                <a:lnSpc>
                  <a:spcPct val="150000"/>
                </a:lnSpc>
                <a:spcAft>
                  <a:spcPct val="35000"/>
                </a:spcAft>
                <a:defRPr/>
              </a:pPr>
              <a:r>
                <a:rPr lang="pl-PL" sz="2000" dirty="0" err="1">
                  <a:solidFill>
                    <a:schemeClr val="tx1"/>
                  </a:solidFill>
                </a:rPr>
                <a:t>Conducting</a:t>
              </a:r>
              <a:r>
                <a:rPr lang="pl-PL" sz="2000" dirty="0">
                  <a:solidFill>
                    <a:schemeClr val="tx1"/>
                  </a:solidFill>
                </a:rPr>
                <a:t> </a:t>
              </a:r>
              <a:r>
                <a:rPr lang="pl-PL" sz="2000" dirty="0" err="1">
                  <a:solidFill>
                    <a:schemeClr val="tx1"/>
                  </a:solidFill>
                </a:rPr>
                <a:t>research</a:t>
              </a:r>
              <a:r>
                <a:rPr lang="pl-PL" sz="2000" dirty="0">
                  <a:solidFill>
                    <a:schemeClr val="tx1"/>
                  </a:solidFill>
                </a:rPr>
                <a:t>, </a:t>
              </a:r>
              <a:r>
                <a:rPr lang="pl-PL" sz="2000" dirty="0" err="1">
                  <a:solidFill>
                    <a:schemeClr val="tx1"/>
                  </a:solidFill>
                </a:rPr>
                <a:t>implementing</a:t>
              </a:r>
              <a:r>
                <a:rPr lang="pl-PL" sz="2000" dirty="0">
                  <a:solidFill>
                    <a:schemeClr val="tx1"/>
                  </a:solidFill>
                </a:rPr>
                <a:t> </a:t>
              </a:r>
              <a:r>
                <a:rPr lang="pl-PL" sz="2000" dirty="0" err="1">
                  <a:solidFill>
                    <a:schemeClr val="tx1"/>
                  </a:solidFill>
                </a:rPr>
                <a:t>the</a:t>
              </a:r>
              <a:r>
                <a:rPr lang="pl-PL" sz="2000" dirty="0">
                  <a:solidFill>
                    <a:schemeClr val="tx1"/>
                  </a:solidFill>
                </a:rPr>
                <a:t> DMP</a:t>
              </a:r>
              <a:endParaRPr lang="en-GB" sz="2000" dirty="0">
                <a:solidFill>
                  <a:schemeClr val="tx1"/>
                </a:solidFill>
              </a:endParaRPr>
            </a:p>
          </p:txBody>
        </p:sp>
      </p:grpSp>
      <p:sp>
        <p:nvSpPr>
          <p:cNvPr id="14" name="Strzałka w prawo 13"/>
          <p:cNvSpPr/>
          <p:nvPr/>
        </p:nvSpPr>
        <p:spPr>
          <a:xfrm>
            <a:off x="2937272" y="2662238"/>
            <a:ext cx="419100" cy="51435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15" name="Strzałka w prawo 14"/>
          <p:cNvSpPr/>
          <p:nvPr/>
        </p:nvSpPr>
        <p:spPr>
          <a:xfrm rot="16200000">
            <a:off x="3876477" y="3735189"/>
            <a:ext cx="596900" cy="384572"/>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16" name="Strzałka w prawo 15"/>
          <p:cNvSpPr/>
          <p:nvPr/>
        </p:nvSpPr>
        <p:spPr>
          <a:xfrm rot="5400000" flipV="1">
            <a:off x="4640263" y="3725069"/>
            <a:ext cx="596900" cy="385763"/>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grpSp>
        <p:nvGrpSpPr>
          <p:cNvPr id="5" name="Grupa 16"/>
          <p:cNvGrpSpPr>
            <a:grpSpLocks/>
          </p:cNvGrpSpPr>
          <p:nvPr/>
        </p:nvGrpSpPr>
        <p:grpSpPr bwMode="auto">
          <a:xfrm>
            <a:off x="6203156" y="2114550"/>
            <a:ext cx="2545308" cy="1512888"/>
            <a:chOff x="0" y="1186385"/>
            <a:chExt cx="1697544" cy="848772"/>
          </a:xfrm>
        </p:grpSpPr>
        <p:sp>
          <p:nvSpPr>
            <p:cNvPr id="18" name="Prostokąt zaokrąglony 17"/>
            <p:cNvSpPr/>
            <p:nvPr/>
          </p:nvSpPr>
          <p:spPr>
            <a:xfrm>
              <a:off x="0" y="1186385"/>
              <a:ext cx="1697544" cy="848772"/>
            </a:xfrm>
            <a:prstGeom prst="roundRect">
              <a:avLst/>
            </a:prstGeom>
            <a:solidFill>
              <a:srgbClr val="C9DD03"/>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19" name="Prostokąt 18"/>
            <p:cNvSpPr/>
            <p:nvPr/>
          </p:nvSpPr>
          <p:spPr>
            <a:xfrm>
              <a:off x="41207" y="1228245"/>
              <a:ext cx="1615131" cy="765052"/>
            </a:xfrm>
            <a:prstGeom prst="rect">
              <a:avLst/>
            </a:prstGeom>
          </p:spPr>
          <p:style>
            <a:lnRef idx="0">
              <a:scrgbClr r="0" g="0" b="0"/>
            </a:lnRef>
            <a:fillRef idx="0">
              <a:scrgbClr r="0" g="0" b="0"/>
            </a:fillRef>
            <a:effectRef idx="0">
              <a:scrgbClr r="0" g="0" b="0"/>
            </a:effectRef>
            <a:fontRef idx="minor">
              <a:schemeClr val="lt1"/>
            </a:fontRef>
          </p:style>
          <p:txBody>
            <a:bodyPr lIns="64770" tIns="64770" rIns="64770" bIns="64770" spcCol="1270" anchor="ctr"/>
            <a:lstStyle/>
            <a:p>
              <a:pPr algn="ctr" defTabSz="755650" fontAlgn="auto">
                <a:lnSpc>
                  <a:spcPct val="90000"/>
                </a:lnSpc>
                <a:spcAft>
                  <a:spcPct val="35000"/>
                </a:spcAft>
                <a:defRPr/>
              </a:pPr>
              <a:r>
                <a:rPr lang="pl-PL" sz="2000" dirty="0" err="1">
                  <a:solidFill>
                    <a:schemeClr val="tx1"/>
                  </a:solidFill>
                </a:rPr>
                <a:t>End</a:t>
              </a:r>
              <a:r>
                <a:rPr lang="pl-PL" sz="2000" dirty="0">
                  <a:solidFill>
                    <a:schemeClr val="tx1"/>
                  </a:solidFill>
                </a:rPr>
                <a:t> </a:t>
              </a:r>
              <a:r>
                <a:rPr lang="pl-PL" sz="2000">
                  <a:solidFill>
                    <a:schemeClr val="tx1"/>
                  </a:solidFill>
                </a:rPr>
                <a:t>of </a:t>
              </a:r>
              <a:r>
                <a:rPr lang="pl-PL" sz="2000" smtClean="0">
                  <a:solidFill>
                    <a:schemeClr val="tx1"/>
                  </a:solidFill>
                </a:rPr>
                <a:t>project, </a:t>
              </a:r>
            </a:p>
            <a:p>
              <a:pPr algn="ctr" defTabSz="755650" fontAlgn="auto">
                <a:lnSpc>
                  <a:spcPct val="90000"/>
                </a:lnSpc>
                <a:spcAft>
                  <a:spcPct val="35000"/>
                </a:spcAft>
                <a:defRPr/>
              </a:pPr>
              <a:r>
                <a:rPr lang="pl-PL" sz="2000" smtClean="0">
                  <a:solidFill>
                    <a:schemeClr val="tx1"/>
                  </a:solidFill>
                </a:rPr>
                <a:t>report on your DMP</a:t>
              </a:r>
              <a:endParaRPr lang="en-GB" sz="2000" dirty="0">
                <a:solidFill>
                  <a:schemeClr val="tx1"/>
                </a:solidFill>
              </a:endParaRPr>
            </a:p>
          </p:txBody>
        </p:sp>
      </p:grpSp>
      <p:sp>
        <p:nvSpPr>
          <p:cNvPr id="20" name="Strzałka w prawo 19"/>
          <p:cNvSpPr/>
          <p:nvPr/>
        </p:nvSpPr>
        <p:spPr>
          <a:xfrm>
            <a:off x="5818585" y="2671763"/>
            <a:ext cx="420290" cy="512762"/>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59632" y="1988840"/>
            <a:ext cx="6840760" cy="3970318"/>
          </a:xfrm>
          <a:prstGeom prst="rect">
            <a:avLst/>
          </a:prstGeom>
        </p:spPr>
        <p:txBody>
          <a:bodyPr wrap="square">
            <a:spAutoFit/>
          </a:bodyPr>
          <a:lstStyle/>
          <a:p>
            <a:pPr>
              <a:lnSpc>
                <a:spcPct val="150000"/>
              </a:lnSpc>
              <a:buFont typeface="Arial" pitchFamily="34" charset="0"/>
              <a:buChar char="•"/>
            </a:pPr>
            <a:r>
              <a:rPr lang="pl-PL" sz="2400" dirty="0" smtClean="0"/>
              <a:t> </a:t>
            </a:r>
            <a:r>
              <a:rPr lang="en-US" sz="2400" dirty="0" smtClean="0"/>
              <a:t>All data are available in the article </a:t>
            </a:r>
            <a:endParaRPr lang="pl-PL" sz="2400" dirty="0" smtClean="0"/>
          </a:p>
          <a:p>
            <a:pPr>
              <a:lnSpc>
                <a:spcPct val="150000"/>
              </a:lnSpc>
              <a:buFont typeface="Arial" pitchFamily="34" charset="0"/>
              <a:buChar char="•"/>
            </a:pPr>
            <a:r>
              <a:rPr lang="pl-PL" sz="2400" dirty="0" smtClean="0"/>
              <a:t> </a:t>
            </a:r>
            <a:r>
              <a:rPr lang="en-US" sz="2400" dirty="0" smtClean="0"/>
              <a:t>Data made available in Supplementary material </a:t>
            </a:r>
            <a:endParaRPr lang="pl-PL" sz="2400" dirty="0" smtClean="0"/>
          </a:p>
          <a:p>
            <a:pPr>
              <a:lnSpc>
                <a:spcPct val="150000"/>
              </a:lnSpc>
              <a:buFont typeface="Arial" pitchFamily="34" charset="0"/>
              <a:buChar char="•"/>
            </a:pPr>
            <a:r>
              <a:rPr lang="pl-PL" sz="2400" dirty="0" smtClean="0"/>
              <a:t> </a:t>
            </a:r>
            <a:r>
              <a:rPr lang="en-US" sz="2400" dirty="0" smtClean="0"/>
              <a:t>No</a:t>
            </a:r>
            <a:r>
              <a:rPr lang="pl-PL" sz="2400" dirty="0" smtClean="0"/>
              <a:t>t</a:t>
            </a:r>
            <a:r>
              <a:rPr lang="en-US" sz="2400" dirty="0" smtClean="0"/>
              <a:t> individual</a:t>
            </a:r>
            <a:r>
              <a:rPr lang="pl-PL" sz="2400" dirty="0" err="1" smtClean="0"/>
              <a:t>ized</a:t>
            </a:r>
            <a:r>
              <a:rPr lang="en-US" sz="2400" dirty="0" smtClean="0"/>
              <a:t> DMP - scheme duplicated by researchers from the same </a:t>
            </a:r>
            <a:r>
              <a:rPr lang="pl-PL" sz="2400" dirty="0" err="1" smtClean="0"/>
              <a:t>research</a:t>
            </a:r>
            <a:r>
              <a:rPr lang="pl-PL" sz="2400" dirty="0" smtClean="0"/>
              <a:t> </a:t>
            </a:r>
            <a:r>
              <a:rPr lang="pl-PL" sz="2400" dirty="0" err="1" smtClean="0"/>
              <a:t>organization</a:t>
            </a:r>
            <a:r>
              <a:rPr lang="en-US" sz="2400" dirty="0" smtClean="0"/>
              <a:t> - </a:t>
            </a:r>
            <a:r>
              <a:rPr lang="pl-PL" sz="2400" dirty="0" err="1" smtClean="0"/>
              <a:t>the</a:t>
            </a:r>
            <a:r>
              <a:rPr lang="pl-PL" sz="2400" dirty="0" smtClean="0"/>
              <a:t> </a:t>
            </a:r>
            <a:r>
              <a:rPr lang="en-US" sz="2400" dirty="0" smtClean="0"/>
              <a:t>DMP is always evaluated in the context of a given research project</a:t>
            </a:r>
            <a:r>
              <a:rPr lang="pl-PL" sz="2400" dirty="0" smtClean="0"/>
              <a:t>!</a:t>
            </a:r>
          </a:p>
          <a:p>
            <a:pPr>
              <a:lnSpc>
                <a:spcPct val="150000"/>
              </a:lnSpc>
              <a:buFont typeface="Arial" pitchFamily="34" charset="0"/>
              <a:buChar char="•"/>
            </a:pPr>
            <a:r>
              <a:rPr lang="pl-PL" sz="2400" dirty="0" smtClean="0"/>
              <a:t> </a:t>
            </a:r>
            <a:r>
              <a:rPr lang="en-US" sz="2400" dirty="0" smtClean="0"/>
              <a:t>Data will not be made available - no justification</a:t>
            </a:r>
            <a:endParaRPr lang="en-US" sz="2400" dirty="0"/>
          </a:p>
        </p:txBody>
      </p:sp>
      <p:sp>
        <p:nvSpPr>
          <p:cNvPr id="4" name="pole tekstowe 3"/>
          <p:cNvSpPr txBox="1"/>
          <p:nvPr/>
        </p:nvSpPr>
        <p:spPr>
          <a:xfrm>
            <a:off x="4139952" y="6536377"/>
            <a:ext cx="4860032" cy="276999"/>
          </a:xfrm>
          <a:prstGeom prst="rect">
            <a:avLst/>
          </a:prstGeom>
          <a:noFill/>
        </p:spPr>
        <p:txBody>
          <a:bodyPr wrap="square" rtlCol="0">
            <a:spAutoFit/>
          </a:bodyPr>
          <a:lstStyle/>
          <a:p>
            <a:pPr algn="r"/>
            <a:r>
              <a:rPr lang="pl-PL" sz="1200" smtClean="0"/>
              <a:t>Adapted from: Natalia Galica, NCN, CC-BY</a:t>
            </a:r>
            <a:endParaRPr lang="en-US" sz="1200"/>
          </a:p>
        </p:txBody>
      </p:sp>
      <p:sp>
        <p:nvSpPr>
          <p:cNvPr id="6" name="Tytuł 1"/>
          <p:cNvSpPr txBox="1">
            <a:spLocks/>
          </p:cNvSpPr>
          <p:nvPr/>
        </p:nvSpPr>
        <p:spPr>
          <a:xfrm>
            <a:off x="0" y="4763"/>
            <a:ext cx="9144000" cy="1696045"/>
          </a:xfrm>
          <a:prstGeom prst="rect">
            <a:avLst/>
          </a:prstGeom>
          <a:solidFill>
            <a:srgbClr val="C9DD03"/>
          </a:solidFill>
        </p:spPr>
        <p:txBody>
          <a:bodyPr/>
          <a:lstStyle/>
          <a:p>
            <a:pPr algn="ctr"/>
            <a:r>
              <a:rPr lang="en-US" sz="4400" dirty="0" smtClean="0"/>
              <a:t>The most common errors in DMPs submitted to NCN</a:t>
            </a:r>
            <a:endParaRPr lang="pl-PL" sz="44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0" y="4763"/>
            <a:ext cx="9144000" cy="1047973"/>
          </a:xfrm>
          <a:prstGeom prst="rect">
            <a:avLst/>
          </a:prstGeom>
          <a:solidFill>
            <a:srgbClr val="C9DD03"/>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4400" b="0" i="0" u="none" strike="noStrike" kern="1200" cap="none" spc="0" normalizeH="0" baseline="0" noProof="0" dirty="0" smtClean="0">
                <a:ln>
                  <a:noFill/>
                </a:ln>
                <a:solidFill>
                  <a:schemeClr val="tx1"/>
                </a:solidFill>
                <a:effectLst/>
                <a:uLnTx/>
                <a:uFillTx/>
                <a:latin typeface="+mj-lt"/>
                <a:ea typeface="+mj-ea"/>
                <a:cs typeface="+mj-cs"/>
              </a:rPr>
              <a:t>RDM </a:t>
            </a:r>
            <a:r>
              <a:rPr kumimoji="0" lang="pl-PL" sz="4400" b="0" i="0" u="none" strike="noStrike" kern="1200" cap="none" spc="0" normalizeH="0" baseline="0" noProof="0" dirty="0" err="1" smtClean="0">
                <a:ln>
                  <a:noFill/>
                </a:ln>
                <a:solidFill>
                  <a:schemeClr val="tx1"/>
                </a:solidFill>
                <a:effectLst/>
                <a:uLnTx/>
                <a:uFillTx/>
                <a:latin typeface="+mj-lt"/>
                <a:ea typeface="+mj-ea"/>
                <a:cs typeface="+mj-cs"/>
              </a:rPr>
              <a:t>Support</a:t>
            </a:r>
            <a:r>
              <a:rPr kumimoji="0" lang="pl-PL" sz="4400" b="0" i="0" u="none" strike="noStrike" kern="1200" cap="none" spc="0" normalizeH="0" baseline="0" noProof="0" dirty="0" smtClean="0">
                <a:ln>
                  <a:noFill/>
                </a:ln>
                <a:solidFill>
                  <a:schemeClr val="tx1"/>
                </a:solidFill>
                <a:effectLst/>
                <a:uLnTx/>
                <a:uFillTx/>
                <a:latin typeface="+mj-lt"/>
                <a:ea typeface="+mj-ea"/>
                <a:cs typeface="+mj-cs"/>
              </a:rPr>
              <a:t> </a:t>
            </a:r>
            <a:r>
              <a:rPr kumimoji="0" lang="pl-PL" sz="4400" b="0" i="0" u="none" strike="noStrike" kern="1200" cap="none" spc="0" normalizeH="0" baseline="0" noProof="0" dirty="0" err="1" smtClean="0">
                <a:ln>
                  <a:noFill/>
                </a:ln>
                <a:solidFill>
                  <a:schemeClr val="tx1"/>
                </a:solidFill>
                <a:effectLst/>
                <a:uLnTx/>
                <a:uFillTx/>
                <a:latin typeface="+mj-lt"/>
                <a:ea typeface="+mj-ea"/>
                <a:cs typeface="+mj-cs"/>
              </a:rPr>
              <a:t>at</a:t>
            </a:r>
            <a:r>
              <a:rPr kumimoji="0" lang="pl-PL" sz="4400" b="0" i="0" u="none" strike="noStrike" kern="1200" cap="none" spc="0" normalizeH="0" baseline="0" noProof="0" dirty="0" smtClean="0">
                <a:ln>
                  <a:noFill/>
                </a:ln>
                <a:solidFill>
                  <a:schemeClr val="tx1"/>
                </a:solidFill>
                <a:effectLst/>
                <a:uLnTx/>
                <a:uFillTx/>
                <a:latin typeface="+mj-lt"/>
                <a:ea typeface="+mj-ea"/>
                <a:cs typeface="+mj-cs"/>
              </a:rPr>
              <a:t> IBB</a:t>
            </a:r>
          </a:p>
        </p:txBody>
      </p:sp>
      <p:sp>
        <p:nvSpPr>
          <p:cNvPr id="25601" name="Rectangle 1"/>
          <p:cNvSpPr>
            <a:spLocks noChangeArrowheads="1"/>
          </p:cNvSpPr>
          <p:nvPr/>
        </p:nvSpPr>
        <p:spPr bwMode="auto">
          <a:xfrm>
            <a:off x="755576" y="1340768"/>
            <a:ext cx="7632848" cy="49398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tabLst/>
            </a:pPr>
            <a:r>
              <a:rPr kumimoji="0" lang="pl-PL" b="0" i="0" u="none" strike="noStrike" cap="none" normalizeH="0" baseline="0" dirty="0" smtClean="0">
                <a:ln>
                  <a:noFill/>
                </a:ln>
                <a:solidFill>
                  <a:schemeClr val="tx1"/>
                </a:solidFill>
                <a:effectLst/>
                <a:ea typeface="Calibri" pitchFamily="34" charset="0"/>
                <a:cs typeface="Times New Roman" pitchFamily="18" charset="0"/>
              </a:rPr>
              <a:t>1. </a:t>
            </a:r>
            <a:r>
              <a:rPr kumimoji="0" lang="pl-PL" b="0" i="0" u="none" strike="noStrike" cap="none" normalizeH="0" baseline="0" dirty="0" err="1" smtClean="0">
                <a:ln>
                  <a:noFill/>
                </a:ln>
                <a:solidFill>
                  <a:schemeClr val="tx1"/>
                </a:solidFill>
                <a:effectLst/>
                <a:ea typeface="Calibri" pitchFamily="34" charset="0"/>
                <a:cs typeface="Times New Roman" pitchFamily="18" charset="0"/>
              </a:rPr>
              <a:t>Individual</a:t>
            </a:r>
            <a:r>
              <a:rPr kumimoji="0" lang="pl-PL" b="0" i="0" u="none" strike="noStrike" cap="none" normalizeH="0" baseline="0" dirty="0" smtClean="0">
                <a:ln>
                  <a:noFill/>
                </a:ln>
                <a:solidFill>
                  <a:schemeClr val="tx1"/>
                </a:solidFill>
                <a:effectLst/>
                <a:ea typeface="Calibri" pitchFamily="34" charset="0"/>
                <a:cs typeface="Times New Roman" pitchFamily="18" charset="0"/>
              </a:rPr>
              <a:t> </a:t>
            </a:r>
            <a:r>
              <a:rPr kumimoji="0" lang="pl-PL" b="0" i="0" u="none" strike="noStrike" cap="none" normalizeH="0" baseline="0" dirty="0" err="1" smtClean="0">
                <a:ln>
                  <a:noFill/>
                </a:ln>
                <a:solidFill>
                  <a:schemeClr val="tx1"/>
                </a:solidFill>
                <a:effectLst/>
                <a:ea typeface="Calibri" pitchFamily="34" charset="0"/>
                <a:cs typeface="Times New Roman" pitchFamily="18" charset="0"/>
              </a:rPr>
              <a:t>consultation</a:t>
            </a:r>
            <a:r>
              <a:rPr kumimoji="0" lang="pl-PL" b="0" i="0" u="none" strike="noStrike" cap="none" normalizeH="0" dirty="0" smtClean="0">
                <a:ln>
                  <a:noFill/>
                </a:ln>
                <a:solidFill>
                  <a:schemeClr val="tx1"/>
                </a:solidFill>
                <a:effectLst/>
                <a:ea typeface="Calibri" pitchFamily="34" charset="0"/>
                <a:cs typeface="Times New Roman" pitchFamily="18" charset="0"/>
              </a:rPr>
              <a:t> on</a:t>
            </a:r>
            <a:r>
              <a:rPr kumimoji="0" lang="pl-PL" b="0" i="0" u="none" strike="noStrike" cap="none" normalizeH="0" baseline="0" dirty="0" smtClean="0">
                <a:ln>
                  <a:noFill/>
                </a:ln>
                <a:solidFill>
                  <a:schemeClr val="tx1"/>
                </a:solidFill>
                <a:effectLst/>
                <a:ea typeface="Calibri" pitchFamily="34" charset="0"/>
                <a:cs typeface="Times New Roman" pitchFamily="18" charset="0"/>
              </a:rPr>
              <a:t>:</a:t>
            </a:r>
          </a:p>
          <a:p>
            <a:pPr>
              <a:lnSpc>
                <a:spcPct val="150000"/>
              </a:lnSpc>
            </a:pPr>
            <a:r>
              <a:rPr lang="en-US" smtClean="0"/>
              <a:t>– preparation of a research data management plan for a grant application</a:t>
            </a:r>
            <a:r>
              <a:rPr lang="pl-PL" smtClean="0"/>
              <a:t>,</a:t>
            </a:r>
          </a:p>
          <a:p>
            <a:pPr>
              <a:lnSpc>
                <a:spcPct val="150000"/>
              </a:lnSpc>
            </a:pPr>
            <a:r>
              <a:rPr lang="en-US" smtClean="0"/>
              <a:t>– </a:t>
            </a:r>
            <a:r>
              <a:rPr lang="en-US" dirty="0" smtClean="0"/>
              <a:t>selection of data to be shared openly from a research project,</a:t>
            </a:r>
          </a:p>
          <a:p>
            <a:pPr>
              <a:lnSpc>
                <a:spcPct val="150000"/>
              </a:lnSpc>
            </a:pPr>
            <a:r>
              <a:rPr lang="en-US" dirty="0" smtClean="0"/>
              <a:t>– selection of an appropriate database / repository for the data,</a:t>
            </a:r>
          </a:p>
          <a:p>
            <a:pPr>
              <a:lnSpc>
                <a:spcPct val="150000"/>
              </a:lnSpc>
            </a:pPr>
            <a:r>
              <a:rPr lang="en-US" dirty="0" smtClean="0"/>
              <a:t>– determining the legal status of the data</a:t>
            </a:r>
            <a:r>
              <a:rPr lang="pl-PL" dirty="0" smtClean="0"/>
              <a:t> and</a:t>
            </a:r>
            <a:r>
              <a:rPr lang="en-US" dirty="0" smtClean="0"/>
              <a:t> </a:t>
            </a:r>
            <a:r>
              <a:rPr lang="en-US" dirty="0" err="1" smtClean="0"/>
              <a:t>deci</a:t>
            </a:r>
            <a:r>
              <a:rPr lang="pl-PL" dirty="0" err="1" smtClean="0"/>
              <a:t>ding</a:t>
            </a:r>
            <a:r>
              <a:rPr lang="en-US" dirty="0" smtClean="0"/>
              <a:t> on data </a:t>
            </a:r>
            <a:r>
              <a:rPr lang="en-US" smtClean="0"/>
              <a:t>licensing,</a:t>
            </a:r>
            <a:endParaRPr lang="en-US" dirty="0" smtClean="0"/>
          </a:p>
          <a:p>
            <a:pPr lvl="0" eaLnBrk="0" fontAlgn="base" hangingPunct="0">
              <a:lnSpc>
                <a:spcPct val="150000"/>
              </a:lnSpc>
              <a:spcBef>
                <a:spcPct val="0"/>
              </a:spcBef>
              <a:spcAft>
                <a:spcPct val="0"/>
              </a:spcAft>
            </a:pPr>
            <a:r>
              <a:rPr lang="en-US" dirty="0" smtClean="0"/>
              <a:t>–</a:t>
            </a:r>
            <a:r>
              <a:rPr kumimoji="0" lang="en-US" b="0" i="0" u="none" strike="noStrike" cap="none" normalizeH="0" baseline="0" dirty="0" smtClean="0">
                <a:ln>
                  <a:noFill/>
                </a:ln>
                <a:solidFill>
                  <a:schemeClr val="tx1"/>
                </a:solidFill>
                <a:effectLst/>
                <a:ea typeface="Calibri" pitchFamily="34" charset="0"/>
                <a:cs typeface="Times New Roman" pitchFamily="18" charset="0"/>
              </a:rPr>
              <a:t> any further questions you may have concerning research data management and open data.</a:t>
            </a:r>
            <a:endParaRPr kumimoji="0" lang="pl-PL"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pl-PL" dirty="0" smtClean="0">
              <a:cs typeface="Times New Roman" pitchFamily="18" charset="0"/>
            </a:endParaRPr>
          </a:p>
          <a:p>
            <a:pPr lvl="0" eaLnBrk="0" fontAlgn="base" hangingPunct="0">
              <a:lnSpc>
                <a:spcPct val="150000"/>
              </a:lnSpc>
              <a:spcBef>
                <a:spcPct val="0"/>
              </a:spcBef>
              <a:spcAft>
                <a:spcPct val="0"/>
              </a:spcAft>
            </a:pPr>
            <a:r>
              <a:rPr lang="pl-PL" dirty="0" smtClean="0">
                <a:cs typeface="Arial" pitchFamily="34" charset="0"/>
              </a:rPr>
              <a:t>2. Materials </a:t>
            </a:r>
            <a:r>
              <a:rPr lang="pl-PL" dirty="0" err="1" smtClean="0">
                <a:cs typeface="Arial" pitchFamily="34" charset="0"/>
              </a:rPr>
              <a:t>available</a:t>
            </a:r>
            <a:r>
              <a:rPr lang="pl-PL" dirty="0" smtClean="0">
                <a:cs typeface="Arial" pitchFamily="34" charset="0"/>
              </a:rPr>
              <a:t> on </a:t>
            </a:r>
            <a:r>
              <a:rPr lang="pl-PL" dirty="0" err="1" smtClean="0">
                <a:cs typeface="Arial" pitchFamily="34" charset="0"/>
              </a:rPr>
              <a:t>the</a:t>
            </a:r>
            <a:r>
              <a:rPr lang="pl-PL" dirty="0" smtClean="0">
                <a:cs typeface="Arial" pitchFamily="34" charset="0"/>
              </a:rPr>
              <a:t> IBB </a:t>
            </a:r>
            <a:r>
              <a:rPr lang="pl-PL" dirty="0" err="1" smtClean="0">
                <a:cs typeface="Arial" pitchFamily="34" charset="0"/>
              </a:rPr>
              <a:t>website</a:t>
            </a:r>
            <a:r>
              <a:rPr lang="pl-PL" dirty="0" smtClean="0">
                <a:cs typeface="Arial" pitchFamily="34" charset="0"/>
              </a:rPr>
              <a:t> </a:t>
            </a:r>
          </a:p>
          <a:p>
            <a:pPr lvl="0" eaLnBrk="0" fontAlgn="base" hangingPunct="0">
              <a:lnSpc>
                <a:spcPct val="150000"/>
              </a:lnSpc>
              <a:spcBef>
                <a:spcPct val="0"/>
              </a:spcBef>
              <a:spcAft>
                <a:spcPct val="0"/>
              </a:spcAft>
            </a:pPr>
            <a:r>
              <a:rPr lang="pl-PL" dirty="0" smtClean="0">
                <a:cs typeface="Arial" pitchFamily="34" charset="0"/>
              </a:rPr>
              <a:t>(</a:t>
            </a:r>
            <a:r>
              <a:rPr lang="pl-PL" dirty="0" smtClean="0">
                <a:cs typeface="Arial" pitchFamily="34" charset="0"/>
                <a:hlinkClick r:id="rId2"/>
              </a:rPr>
              <a:t>https://ibb.edu.pl/en/research-data-management/</a:t>
            </a:r>
            <a:r>
              <a:rPr lang="pl-PL" dirty="0" smtClean="0">
                <a:cs typeface="Arial" pitchFamily="34" charset="0"/>
              </a:rPr>
              <a:t>)</a:t>
            </a:r>
          </a:p>
          <a:p>
            <a:pPr lvl="0" eaLnBrk="0" fontAlgn="base" hangingPunct="0">
              <a:lnSpc>
                <a:spcPct val="150000"/>
              </a:lnSpc>
              <a:spcBef>
                <a:spcPct val="0"/>
              </a:spcBef>
              <a:spcAft>
                <a:spcPct val="0"/>
              </a:spcAft>
            </a:pPr>
            <a:r>
              <a:rPr lang="en-US" dirty="0" smtClean="0"/>
              <a:t>–</a:t>
            </a:r>
            <a:r>
              <a:rPr lang="en-US" dirty="0" smtClean="0">
                <a:ea typeface="Calibri" pitchFamily="34" charset="0"/>
                <a:cs typeface="Times New Roman" pitchFamily="18" charset="0"/>
              </a:rPr>
              <a:t> </a:t>
            </a:r>
            <a:r>
              <a:rPr kumimoji="0" lang="pl-PL" b="0" i="0" u="none" strike="noStrike" cap="none" normalizeH="0" baseline="0" dirty="0" err="1" smtClean="0">
                <a:ln>
                  <a:noFill/>
                </a:ln>
                <a:solidFill>
                  <a:schemeClr val="tx1"/>
                </a:solidFill>
                <a:effectLst/>
                <a:cs typeface="Arial" pitchFamily="34" charset="0"/>
              </a:rPr>
              <a:t>Helpsheet</a:t>
            </a:r>
            <a:r>
              <a:rPr kumimoji="0" lang="pl-PL" b="0" i="0" u="none" strike="noStrike" cap="none" normalizeH="0" baseline="0" dirty="0" smtClean="0">
                <a:ln>
                  <a:noFill/>
                </a:ln>
                <a:solidFill>
                  <a:schemeClr val="tx1"/>
                </a:solidFill>
                <a:effectLst/>
                <a:cs typeface="Arial" pitchFamily="34" charset="0"/>
              </a:rPr>
              <a:t> for </a:t>
            </a:r>
            <a:r>
              <a:rPr kumimoji="0" lang="pl-PL" b="0" i="0" u="none" strike="noStrike" cap="none" normalizeH="0" baseline="0" dirty="0" err="1" smtClean="0">
                <a:ln>
                  <a:noFill/>
                </a:ln>
                <a:solidFill>
                  <a:schemeClr val="tx1"/>
                </a:solidFill>
                <a:effectLst/>
                <a:cs typeface="Arial" pitchFamily="34" charset="0"/>
              </a:rPr>
              <a:t>preparing</a:t>
            </a:r>
            <a:r>
              <a:rPr kumimoji="0" lang="pl-PL" b="0" i="0" u="none" strike="noStrike" cap="none" normalizeH="0" baseline="0" dirty="0" smtClean="0">
                <a:ln>
                  <a:noFill/>
                </a:ln>
                <a:solidFill>
                  <a:schemeClr val="tx1"/>
                </a:solidFill>
                <a:effectLst/>
                <a:cs typeface="Arial" pitchFamily="34" charset="0"/>
              </a:rPr>
              <a:t> a DMP</a:t>
            </a:r>
          </a:p>
          <a:p>
            <a:pPr lvl="0" eaLnBrk="0" fontAlgn="base" hangingPunct="0">
              <a:lnSpc>
                <a:spcPct val="150000"/>
              </a:lnSpc>
              <a:spcBef>
                <a:spcPct val="0"/>
              </a:spcBef>
              <a:spcAft>
                <a:spcPct val="0"/>
              </a:spcAft>
            </a:pPr>
            <a:r>
              <a:rPr lang="en-US" dirty="0" smtClean="0"/>
              <a:t>–</a:t>
            </a:r>
            <a:r>
              <a:rPr lang="en-US" dirty="0" smtClean="0">
                <a:ea typeface="Calibri" pitchFamily="34" charset="0"/>
                <a:cs typeface="Times New Roman" pitchFamily="18" charset="0"/>
              </a:rPr>
              <a:t> </a:t>
            </a:r>
            <a:r>
              <a:rPr lang="pl-PL" dirty="0" smtClean="0">
                <a:cs typeface="Arial" pitchFamily="34" charset="0"/>
              </a:rPr>
              <a:t>List of </a:t>
            </a:r>
            <a:r>
              <a:rPr lang="pl-PL" dirty="0" err="1" smtClean="0">
                <a:cs typeface="Arial" pitchFamily="34" charset="0"/>
              </a:rPr>
              <a:t>suggested</a:t>
            </a:r>
            <a:r>
              <a:rPr lang="pl-PL" dirty="0" smtClean="0">
                <a:cs typeface="Arial" pitchFamily="34" charset="0"/>
              </a:rPr>
              <a:t> </a:t>
            </a:r>
            <a:r>
              <a:rPr lang="pl-PL" dirty="0" err="1" smtClean="0">
                <a:cs typeface="Arial" pitchFamily="34" charset="0"/>
              </a:rPr>
              <a:t>repositories</a:t>
            </a:r>
            <a:endParaRPr kumimoji="0" lang="en-US"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0" y="0"/>
            <a:ext cx="9144000" cy="1296144"/>
          </a:xfrm>
          <a:prstGeom prst="rect">
            <a:avLst/>
          </a:prstGeom>
          <a:solidFill>
            <a:srgbClr val="C9DD03"/>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4400" b="0" i="0" u="none" strike="noStrike" kern="1200" cap="none" spc="0" normalizeH="0" baseline="0" noProof="0" dirty="0" err="1" smtClean="0">
                <a:ln>
                  <a:noFill/>
                </a:ln>
                <a:solidFill>
                  <a:schemeClr val="tx1"/>
                </a:solidFill>
                <a:effectLst/>
                <a:uLnTx/>
                <a:uFillTx/>
                <a:latin typeface="+mj-lt"/>
                <a:ea typeface="+mj-ea"/>
                <a:cs typeface="+mj-cs"/>
              </a:rPr>
              <a:t>What</a:t>
            </a:r>
            <a:r>
              <a:rPr kumimoji="0" lang="pl-PL" sz="4400" b="0" i="0" u="none" strike="noStrike" kern="1200" cap="none" spc="0" normalizeH="0" baseline="0" noProof="0" dirty="0" smtClean="0">
                <a:ln>
                  <a:noFill/>
                </a:ln>
                <a:solidFill>
                  <a:schemeClr val="tx1"/>
                </a:solidFill>
                <a:effectLst/>
                <a:uLnTx/>
                <a:uFillTx/>
                <a:latin typeface="+mj-lt"/>
                <a:ea typeface="+mj-ea"/>
                <a:cs typeface="+mj-cs"/>
              </a:rPr>
              <a:t> </a:t>
            </a:r>
            <a:r>
              <a:rPr kumimoji="0" lang="pl-PL" sz="4400" b="0" i="0" u="none" strike="noStrike" kern="1200" cap="none" spc="0" normalizeH="0" baseline="0" noProof="0" dirty="0" err="1" smtClean="0">
                <a:ln>
                  <a:noFill/>
                </a:ln>
                <a:solidFill>
                  <a:schemeClr val="tx1"/>
                </a:solidFill>
                <a:effectLst/>
                <a:uLnTx/>
                <a:uFillTx/>
                <a:latin typeface="+mj-lt"/>
                <a:ea typeface="+mj-ea"/>
                <a:cs typeface="+mj-cs"/>
              </a:rPr>
              <a:t>support</a:t>
            </a:r>
            <a:r>
              <a:rPr kumimoji="0" lang="pl-PL" sz="4400" b="0" i="0" u="none" strike="noStrike" kern="1200" cap="none" spc="0" normalizeH="0" baseline="0" noProof="0" dirty="0" smtClean="0">
                <a:ln>
                  <a:noFill/>
                </a:ln>
                <a:solidFill>
                  <a:schemeClr val="tx1"/>
                </a:solidFill>
                <a:effectLst/>
                <a:uLnTx/>
                <a:uFillTx/>
                <a:latin typeface="+mj-lt"/>
                <a:ea typeface="+mj-ea"/>
                <a:cs typeface="+mj-cs"/>
              </a:rPr>
              <a:t> </a:t>
            </a:r>
            <a:r>
              <a:rPr kumimoji="0" lang="pl-PL" sz="4400" b="0" i="0" u="none" strike="noStrike" kern="1200" cap="none" spc="0" normalizeH="0" baseline="0" noProof="0" dirty="0" err="1" smtClean="0">
                <a:ln>
                  <a:noFill/>
                </a:ln>
                <a:solidFill>
                  <a:schemeClr val="tx1"/>
                </a:solidFill>
                <a:effectLst/>
                <a:uLnTx/>
                <a:uFillTx/>
                <a:latin typeface="+mj-lt"/>
                <a:ea typeface="+mj-ea"/>
                <a:cs typeface="+mj-cs"/>
              </a:rPr>
              <a:t>would</a:t>
            </a:r>
            <a:r>
              <a:rPr kumimoji="0" lang="pl-PL" sz="4400" b="0" i="0" u="none" strike="noStrike" kern="1200" cap="none" spc="0" normalizeH="0" baseline="0" noProof="0" dirty="0" smtClean="0">
                <a:ln>
                  <a:noFill/>
                </a:ln>
                <a:solidFill>
                  <a:schemeClr val="tx1"/>
                </a:solidFill>
                <a:effectLst/>
                <a:uLnTx/>
                <a:uFillTx/>
                <a:latin typeface="+mj-lt"/>
                <a:ea typeface="+mj-ea"/>
                <a:cs typeface="+mj-cs"/>
              </a:rPr>
              <a:t> </a:t>
            </a:r>
            <a:r>
              <a:rPr kumimoji="0" lang="pl-PL" sz="4400" b="0" i="0" u="none" strike="noStrike" kern="1200" cap="none" spc="0" normalizeH="0" baseline="0" noProof="0" dirty="0" err="1" smtClean="0">
                <a:ln>
                  <a:noFill/>
                </a:ln>
                <a:solidFill>
                  <a:schemeClr val="tx1"/>
                </a:solidFill>
                <a:effectLst/>
                <a:uLnTx/>
                <a:uFillTx/>
                <a:latin typeface="+mj-lt"/>
                <a:ea typeface="+mj-ea"/>
                <a:cs typeface="+mj-cs"/>
              </a:rPr>
              <a:t>you</a:t>
            </a:r>
            <a:r>
              <a:rPr kumimoji="0" lang="pl-PL" sz="4400" b="0" i="0" u="none" strike="noStrike" kern="1200" cap="none" spc="0" normalizeH="0" baseline="0" noProof="0" dirty="0" smtClean="0">
                <a:ln>
                  <a:noFill/>
                </a:ln>
                <a:solidFill>
                  <a:schemeClr val="tx1"/>
                </a:solidFill>
                <a:effectLst/>
                <a:uLnTx/>
                <a:uFillTx/>
                <a:latin typeface="+mj-lt"/>
                <a:ea typeface="+mj-ea"/>
                <a:cs typeface="+mj-cs"/>
              </a:rPr>
              <a:t> </a:t>
            </a:r>
            <a:r>
              <a:rPr kumimoji="0" lang="pl-PL" sz="4400" b="0" i="0" u="none" strike="noStrike" kern="1200" cap="none" spc="0" normalizeH="0" baseline="0" noProof="0" dirty="0" err="1" smtClean="0">
                <a:ln>
                  <a:noFill/>
                </a:ln>
                <a:solidFill>
                  <a:schemeClr val="tx1"/>
                </a:solidFill>
                <a:effectLst/>
                <a:uLnTx/>
                <a:uFillTx/>
                <a:latin typeface="+mj-lt"/>
                <a:ea typeface="+mj-ea"/>
                <a:cs typeface="+mj-cs"/>
              </a:rPr>
              <a:t>find</a:t>
            </a:r>
            <a:r>
              <a:rPr kumimoji="0" lang="pl-PL" sz="4400" b="0" i="0" u="none" strike="noStrike" kern="1200" cap="none" spc="0" normalizeH="0" baseline="0" noProof="0" dirty="0" smtClean="0">
                <a:ln>
                  <a:noFill/>
                </a:ln>
                <a:solidFill>
                  <a:schemeClr val="tx1"/>
                </a:solidFill>
                <a:effectLst/>
                <a:uLnTx/>
                <a:uFillTx/>
                <a:latin typeface="+mj-lt"/>
                <a:ea typeface="+mj-ea"/>
                <a:cs typeface="+mj-cs"/>
              </a:rPr>
              <a:t> </a:t>
            </a:r>
            <a:r>
              <a:rPr kumimoji="0" lang="pl-PL" sz="4400" b="0" i="0" u="none" strike="noStrike" kern="1200" cap="none" spc="0" normalizeH="0" baseline="0" noProof="0" dirty="0" err="1" smtClean="0">
                <a:ln>
                  <a:noFill/>
                </a:ln>
                <a:solidFill>
                  <a:schemeClr val="tx1"/>
                </a:solidFill>
                <a:effectLst/>
                <a:uLnTx/>
                <a:uFillTx/>
                <a:latin typeface="+mj-lt"/>
                <a:ea typeface="+mj-ea"/>
                <a:cs typeface="+mj-cs"/>
              </a:rPr>
              <a:t>useful</a:t>
            </a:r>
            <a:r>
              <a:rPr kumimoji="0" lang="pl-PL" sz="4400" b="0" i="0" u="none" strike="noStrike" kern="1200" cap="none" spc="0" normalizeH="0" baseline="0" noProof="0" dirty="0" smtClean="0">
                <a:ln>
                  <a:noFill/>
                </a:ln>
                <a:solidFill>
                  <a:schemeClr val="tx1"/>
                </a:solidFill>
                <a:effectLst/>
                <a:uLnTx/>
                <a:uFillTx/>
                <a:latin typeface="+mj-lt"/>
                <a:ea typeface="+mj-ea"/>
                <a:cs typeface="+mj-cs"/>
              </a:rPr>
              <a:t>?</a:t>
            </a:r>
          </a:p>
        </p:txBody>
      </p:sp>
      <p:sp>
        <p:nvSpPr>
          <p:cNvPr id="3" name="pole tekstowe 2"/>
          <p:cNvSpPr txBox="1"/>
          <p:nvPr/>
        </p:nvSpPr>
        <p:spPr>
          <a:xfrm>
            <a:off x="2339752" y="1628800"/>
            <a:ext cx="4752528" cy="1754326"/>
          </a:xfrm>
          <a:prstGeom prst="rect">
            <a:avLst/>
          </a:prstGeom>
          <a:noFill/>
        </p:spPr>
        <p:txBody>
          <a:bodyPr wrap="square" rtlCol="0">
            <a:spAutoFit/>
          </a:bodyPr>
          <a:lstStyle/>
          <a:p>
            <a:pPr lvl="0">
              <a:lnSpc>
                <a:spcPct val="150000"/>
              </a:lnSpc>
              <a:spcBef>
                <a:spcPct val="0"/>
              </a:spcBef>
              <a:buFont typeface="Arial" pitchFamily="34" charset="0"/>
              <a:buChar char="•"/>
              <a:defRPr/>
            </a:pPr>
            <a:r>
              <a:rPr lang="pl-PL" sz="2400" dirty="0" smtClean="0"/>
              <a:t> </a:t>
            </a:r>
            <a:r>
              <a:rPr lang="pl-PL" sz="2400" dirty="0" err="1" smtClean="0"/>
              <a:t>other</a:t>
            </a:r>
            <a:r>
              <a:rPr lang="pl-PL" sz="2400" dirty="0" smtClean="0"/>
              <a:t> </a:t>
            </a:r>
            <a:r>
              <a:rPr lang="pl-PL" sz="2400" dirty="0" err="1" smtClean="0"/>
              <a:t>forms</a:t>
            </a:r>
            <a:r>
              <a:rPr lang="pl-PL" sz="2400" dirty="0" smtClean="0"/>
              <a:t> of </a:t>
            </a:r>
            <a:r>
              <a:rPr lang="pl-PL" sz="2400" dirty="0" err="1" smtClean="0"/>
              <a:t>support</a:t>
            </a:r>
            <a:r>
              <a:rPr lang="pl-PL" sz="2400" dirty="0" smtClean="0"/>
              <a:t>?</a:t>
            </a:r>
          </a:p>
          <a:p>
            <a:pPr lvl="0">
              <a:lnSpc>
                <a:spcPct val="150000"/>
              </a:lnSpc>
              <a:spcBef>
                <a:spcPct val="0"/>
              </a:spcBef>
              <a:buFont typeface="Arial" pitchFamily="34" charset="0"/>
              <a:buChar char="•"/>
              <a:defRPr/>
            </a:pPr>
            <a:r>
              <a:rPr lang="pl-PL" sz="2400" dirty="0" smtClean="0"/>
              <a:t> </a:t>
            </a:r>
            <a:r>
              <a:rPr lang="pl-PL" sz="2400" dirty="0" err="1" smtClean="0"/>
              <a:t>training</a:t>
            </a:r>
            <a:r>
              <a:rPr lang="pl-PL" sz="2400" dirty="0" smtClean="0"/>
              <a:t>? (on </a:t>
            </a:r>
            <a:r>
              <a:rPr lang="pl-PL" sz="2400" dirty="0" err="1" smtClean="0"/>
              <a:t>what</a:t>
            </a:r>
            <a:r>
              <a:rPr lang="pl-PL" sz="2400" dirty="0" smtClean="0"/>
              <a:t> </a:t>
            </a:r>
            <a:r>
              <a:rPr lang="pl-PL" sz="2400" dirty="0" err="1" smtClean="0"/>
              <a:t>aspects</a:t>
            </a:r>
            <a:r>
              <a:rPr lang="pl-PL" sz="2400" dirty="0" smtClean="0"/>
              <a:t>?)</a:t>
            </a:r>
          </a:p>
          <a:p>
            <a:pPr lvl="0">
              <a:lnSpc>
                <a:spcPct val="150000"/>
              </a:lnSpc>
              <a:spcBef>
                <a:spcPct val="0"/>
              </a:spcBef>
              <a:buFont typeface="Arial" pitchFamily="34" charset="0"/>
              <a:buChar char="•"/>
              <a:defRPr/>
            </a:pPr>
            <a:r>
              <a:rPr lang="pl-PL" sz="2400" dirty="0" smtClean="0"/>
              <a:t> </a:t>
            </a:r>
            <a:r>
              <a:rPr lang="pl-PL" sz="2400" dirty="0" err="1" smtClean="0"/>
              <a:t>other</a:t>
            </a:r>
            <a:r>
              <a:rPr lang="pl-PL" sz="2400" dirty="0" smtClean="0"/>
              <a:t> </a:t>
            </a:r>
            <a:r>
              <a:rPr lang="pl-PL" sz="2400" dirty="0" err="1" smtClean="0"/>
              <a:t>needs</a:t>
            </a:r>
            <a:r>
              <a:rPr lang="pl-PL" sz="2400" dirty="0" smtClean="0"/>
              <a:t>?</a:t>
            </a:r>
          </a:p>
        </p:txBody>
      </p:sp>
      <p:sp>
        <p:nvSpPr>
          <p:cNvPr id="5" name="pole tekstowe 4"/>
          <p:cNvSpPr txBox="1"/>
          <p:nvPr/>
        </p:nvSpPr>
        <p:spPr>
          <a:xfrm>
            <a:off x="2411760" y="3573016"/>
            <a:ext cx="5112568" cy="880369"/>
          </a:xfrm>
          <a:prstGeom prst="rect">
            <a:avLst/>
          </a:prstGeom>
          <a:noFill/>
        </p:spPr>
        <p:txBody>
          <a:bodyPr wrap="square" rtlCol="0">
            <a:spAutoFit/>
          </a:bodyPr>
          <a:lstStyle/>
          <a:p>
            <a:pPr>
              <a:lnSpc>
                <a:spcPct val="150000"/>
              </a:lnSpc>
            </a:pPr>
            <a:r>
              <a:rPr lang="pl-PL" smtClean="0"/>
              <a:t>Contact me:</a:t>
            </a:r>
          </a:p>
          <a:p>
            <a:pPr>
              <a:lnSpc>
                <a:spcPct val="150000"/>
              </a:lnSpc>
            </a:pPr>
            <a:r>
              <a:rPr lang="pl-PL" smtClean="0">
                <a:hlinkClick r:id="rId2"/>
              </a:rPr>
              <a:t>rdm@ibb.waw.pl</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0" y="0"/>
            <a:ext cx="9144000" cy="1296144"/>
          </a:xfrm>
          <a:prstGeom prst="rect">
            <a:avLst/>
          </a:prstGeom>
          <a:solidFill>
            <a:srgbClr val="C9DD03"/>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4400" b="0" i="0" u="none" strike="noStrike" kern="1200" cap="none" spc="0" normalizeH="0" baseline="0" noProof="0" dirty="0" err="1" smtClean="0">
                <a:ln>
                  <a:noFill/>
                </a:ln>
                <a:solidFill>
                  <a:schemeClr val="tx1"/>
                </a:solidFill>
                <a:effectLst/>
                <a:uLnTx/>
                <a:uFillTx/>
                <a:latin typeface="+mj-lt"/>
                <a:ea typeface="+mj-ea"/>
                <a:cs typeface="+mj-cs"/>
              </a:rPr>
              <a:t>What</a:t>
            </a:r>
            <a:r>
              <a:rPr kumimoji="0" lang="pl-PL" sz="4400" b="0" i="0" u="none" strike="noStrike" kern="1200" cap="none" spc="0" normalizeH="0" baseline="0" noProof="0" dirty="0" smtClean="0">
                <a:ln>
                  <a:noFill/>
                </a:ln>
                <a:solidFill>
                  <a:schemeClr val="tx1"/>
                </a:solidFill>
                <a:effectLst/>
                <a:uLnTx/>
                <a:uFillTx/>
                <a:latin typeface="+mj-lt"/>
                <a:ea typeface="+mj-ea"/>
                <a:cs typeface="+mj-cs"/>
              </a:rPr>
              <a:t> </a:t>
            </a:r>
            <a:r>
              <a:rPr kumimoji="0" lang="pl-PL" sz="4400" b="0" i="0" u="none" strike="noStrike" kern="1200" cap="none" spc="0" normalizeH="0" baseline="0" noProof="0" dirty="0" err="1" smtClean="0">
                <a:ln>
                  <a:noFill/>
                </a:ln>
                <a:solidFill>
                  <a:schemeClr val="tx1"/>
                </a:solidFill>
                <a:effectLst/>
                <a:uLnTx/>
                <a:uFillTx/>
                <a:latin typeface="+mj-lt"/>
                <a:ea typeface="+mj-ea"/>
                <a:cs typeface="+mj-cs"/>
              </a:rPr>
              <a:t>support</a:t>
            </a:r>
            <a:r>
              <a:rPr kumimoji="0" lang="pl-PL" sz="4400" b="0" i="0" u="none" strike="noStrike" kern="1200" cap="none" spc="0" normalizeH="0" baseline="0" noProof="0" dirty="0" smtClean="0">
                <a:ln>
                  <a:noFill/>
                </a:ln>
                <a:solidFill>
                  <a:schemeClr val="tx1"/>
                </a:solidFill>
                <a:effectLst/>
                <a:uLnTx/>
                <a:uFillTx/>
                <a:latin typeface="+mj-lt"/>
                <a:ea typeface="+mj-ea"/>
                <a:cs typeface="+mj-cs"/>
              </a:rPr>
              <a:t> </a:t>
            </a:r>
            <a:r>
              <a:rPr kumimoji="0" lang="pl-PL" sz="4400" b="0" i="0" u="none" strike="noStrike" kern="1200" cap="none" spc="0" normalizeH="0" baseline="0" noProof="0" dirty="0" err="1" smtClean="0">
                <a:ln>
                  <a:noFill/>
                </a:ln>
                <a:solidFill>
                  <a:schemeClr val="tx1"/>
                </a:solidFill>
                <a:effectLst/>
                <a:uLnTx/>
                <a:uFillTx/>
                <a:latin typeface="+mj-lt"/>
                <a:ea typeface="+mj-ea"/>
                <a:cs typeface="+mj-cs"/>
              </a:rPr>
              <a:t>would</a:t>
            </a:r>
            <a:r>
              <a:rPr kumimoji="0" lang="pl-PL" sz="4400" b="0" i="0" u="none" strike="noStrike" kern="1200" cap="none" spc="0" normalizeH="0" baseline="0" noProof="0" dirty="0" smtClean="0">
                <a:ln>
                  <a:noFill/>
                </a:ln>
                <a:solidFill>
                  <a:schemeClr val="tx1"/>
                </a:solidFill>
                <a:effectLst/>
                <a:uLnTx/>
                <a:uFillTx/>
                <a:latin typeface="+mj-lt"/>
                <a:ea typeface="+mj-ea"/>
                <a:cs typeface="+mj-cs"/>
              </a:rPr>
              <a:t> </a:t>
            </a:r>
            <a:r>
              <a:rPr kumimoji="0" lang="pl-PL" sz="4400" b="0" i="0" u="none" strike="noStrike" kern="1200" cap="none" spc="0" normalizeH="0" baseline="0" noProof="0" dirty="0" err="1" smtClean="0">
                <a:ln>
                  <a:noFill/>
                </a:ln>
                <a:solidFill>
                  <a:schemeClr val="tx1"/>
                </a:solidFill>
                <a:effectLst/>
                <a:uLnTx/>
                <a:uFillTx/>
                <a:latin typeface="+mj-lt"/>
                <a:ea typeface="+mj-ea"/>
                <a:cs typeface="+mj-cs"/>
              </a:rPr>
              <a:t>you</a:t>
            </a:r>
            <a:r>
              <a:rPr kumimoji="0" lang="pl-PL" sz="4400" b="0" i="0" u="none" strike="noStrike" kern="1200" cap="none" spc="0" normalizeH="0" baseline="0" noProof="0" dirty="0" smtClean="0">
                <a:ln>
                  <a:noFill/>
                </a:ln>
                <a:solidFill>
                  <a:schemeClr val="tx1"/>
                </a:solidFill>
                <a:effectLst/>
                <a:uLnTx/>
                <a:uFillTx/>
                <a:latin typeface="+mj-lt"/>
                <a:ea typeface="+mj-ea"/>
                <a:cs typeface="+mj-cs"/>
              </a:rPr>
              <a:t> </a:t>
            </a:r>
            <a:r>
              <a:rPr kumimoji="0" lang="pl-PL" sz="4400" b="0" i="0" u="none" strike="noStrike" kern="1200" cap="none" spc="0" normalizeH="0" baseline="0" noProof="0" dirty="0" err="1" smtClean="0">
                <a:ln>
                  <a:noFill/>
                </a:ln>
                <a:solidFill>
                  <a:schemeClr val="tx1"/>
                </a:solidFill>
                <a:effectLst/>
                <a:uLnTx/>
                <a:uFillTx/>
                <a:latin typeface="+mj-lt"/>
                <a:ea typeface="+mj-ea"/>
                <a:cs typeface="+mj-cs"/>
              </a:rPr>
              <a:t>find</a:t>
            </a:r>
            <a:r>
              <a:rPr kumimoji="0" lang="pl-PL" sz="4400" b="0" i="0" u="none" strike="noStrike" kern="1200" cap="none" spc="0" normalizeH="0" baseline="0" noProof="0" dirty="0" smtClean="0">
                <a:ln>
                  <a:noFill/>
                </a:ln>
                <a:solidFill>
                  <a:schemeClr val="tx1"/>
                </a:solidFill>
                <a:effectLst/>
                <a:uLnTx/>
                <a:uFillTx/>
                <a:latin typeface="+mj-lt"/>
                <a:ea typeface="+mj-ea"/>
                <a:cs typeface="+mj-cs"/>
              </a:rPr>
              <a:t> </a:t>
            </a:r>
            <a:r>
              <a:rPr kumimoji="0" lang="pl-PL" sz="4400" b="0" i="0" u="none" strike="noStrike" kern="1200" cap="none" spc="0" normalizeH="0" baseline="0" noProof="0" dirty="0" err="1" smtClean="0">
                <a:ln>
                  <a:noFill/>
                </a:ln>
                <a:solidFill>
                  <a:schemeClr val="tx1"/>
                </a:solidFill>
                <a:effectLst/>
                <a:uLnTx/>
                <a:uFillTx/>
                <a:latin typeface="+mj-lt"/>
                <a:ea typeface="+mj-ea"/>
                <a:cs typeface="+mj-cs"/>
              </a:rPr>
              <a:t>useful</a:t>
            </a:r>
            <a:r>
              <a:rPr kumimoji="0" lang="pl-PL" sz="4400" b="0" i="0" u="none" strike="noStrike" kern="1200" cap="none" spc="0" normalizeH="0" baseline="0" noProof="0" dirty="0" smtClean="0">
                <a:ln>
                  <a:noFill/>
                </a:ln>
                <a:solidFill>
                  <a:schemeClr val="tx1"/>
                </a:solidFill>
                <a:effectLst/>
                <a:uLnTx/>
                <a:uFillTx/>
                <a:latin typeface="+mj-lt"/>
                <a:ea typeface="+mj-ea"/>
                <a:cs typeface="+mj-cs"/>
              </a:rPr>
              <a:t>?</a:t>
            </a:r>
          </a:p>
        </p:txBody>
      </p:sp>
      <p:sp>
        <p:nvSpPr>
          <p:cNvPr id="3" name="pole tekstowe 2"/>
          <p:cNvSpPr txBox="1"/>
          <p:nvPr/>
        </p:nvSpPr>
        <p:spPr>
          <a:xfrm>
            <a:off x="2339752" y="1628800"/>
            <a:ext cx="4752528" cy="1754326"/>
          </a:xfrm>
          <a:prstGeom prst="rect">
            <a:avLst/>
          </a:prstGeom>
          <a:noFill/>
        </p:spPr>
        <p:txBody>
          <a:bodyPr wrap="square" rtlCol="0">
            <a:spAutoFit/>
          </a:bodyPr>
          <a:lstStyle/>
          <a:p>
            <a:pPr lvl="0">
              <a:lnSpc>
                <a:spcPct val="150000"/>
              </a:lnSpc>
              <a:spcBef>
                <a:spcPct val="0"/>
              </a:spcBef>
              <a:buFont typeface="Arial" pitchFamily="34" charset="0"/>
              <a:buChar char="•"/>
              <a:defRPr/>
            </a:pPr>
            <a:r>
              <a:rPr lang="pl-PL" sz="2400" dirty="0" smtClean="0"/>
              <a:t> </a:t>
            </a:r>
            <a:r>
              <a:rPr lang="pl-PL" sz="2400" dirty="0" err="1" smtClean="0"/>
              <a:t>other</a:t>
            </a:r>
            <a:r>
              <a:rPr lang="pl-PL" sz="2400" dirty="0" smtClean="0"/>
              <a:t> </a:t>
            </a:r>
            <a:r>
              <a:rPr lang="pl-PL" sz="2400" dirty="0" err="1" smtClean="0"/>
              <a:t>forms</a:t>
            </a:r>
            <a:r>
              <a:rPr lang="pl-PL" sz="2400" dirty="0" smtClean="0"/>
              <a:t> of </a:t>
            </a:r>
            <a:r>
              <a:rPr lang="pl-PL" sz="2400" dirty="0" err="1" smtClean="0"/>
              <a:t>support</a:t>
            </a:r>
            <a:r>
              <a:rPr lang="pl-PL" sz="2400" dirty="0" smtClean="0"/>
              <a:t>?</a:t>
            </a:r>
          </a:p>
          <a:p>
            <a:pPr lvl="0">
              <a:lnSpc>
                <a:spcPct val="150000"/>
              </a:lnSpc>
              <a:spcBef>
                <a:spcPct val="0"/>
              </a:spcBef>
              <a:buFont typeface="Arial" pitchFamily="34" charset="0"/>
              <a:buChar char="•"/>
              <a:defRPr/>
            </a:pPr>
            <a:r>
              <a:rPr lang="pl-PL" sz="2400" dirty="0" smtClean="0"/>
              <a:t> </a:t>
            </a:r>
            <a:r>
              <a:rPr lang="pl-PL" sz="2400" dirty="0" err="1" smtClean="0"/>
              <a:t>training</a:t>
            </a:r>
            <a:r>
              <a:rPr lang="pl-PL" sz="2400" dirty="0" smtClean="0"/>
              <a:t>? (on </a:t>
            </a:r>
            <a:r>
              <a:rPr lang="pl-PL" sz="2400" dirty="0" err="1" smtClean="0"/>
              <a:t>what</a:t>
            </a:r>
            <a:r>
              <a:rPr lang="pl-PL" sz="2400" dirty="0" smtClean="0"/>
              <a:t> </a:t>
            </a:r>
            <a:r>
              <a:rPr lang="pl-PL" sz="2400" dirty="0" err="1" smtClean="0"/>
              <a:t>aspects</a:t>
            </a:r>
            <a:r>
              <a:rPr lang="pl-PL" sz="2400" dirty="0" smtClean="0"/>
              <a:t>?)</a:t>
            </a:r>
          </a:p>
          <a:p>
            <a:pPr lvl="0">
              <a:lnSpc>
                <a:spcPct val="150000"/>
              </a:lnSpc>
              <a:spcBef>
                <a:spcPct val="0"/>
              </a:spcBef>
              <a:buFont typeface="Arial" pitchFamily="34" charset="0"/>
              <a:buChar char="•"/>
              <a:defRPr/>
            </a:pPr>
            <a:r>
              <a:rPr lang="pl-PL" sz="2400" dirty="0" smtClean="0"/>
              <a:t> </a:t>
            </a:r>
            <a:r>
              <a:rPr lang="pl-PL" sz="2400" dirty="0" err="1" smtClean="0"/>
              <a:t>other</a:t>
            </a:r>
            <a:r>
              <a:rPr lang="pl-PL" sz="2400" dirty="0" smtClean="0"/>
              <a:t> </a:t>
            </a:r>
            <a:r>
              <a:rPr lang="pl-PL" sz="2400" dirty="0" err="1" smtClean="0"/>
              <a:t>needs</a:t>
            </a:r>
            <a:r>
              <a:rPr lang="pl-PL" sz="2400" dirty="0" smtClean="0"/>
              <a:t>?</a:t>
            </a:r>
          </a:p>
        </p:txBody>
      </p:sp>
      <p:sp>
        <p:nvSpPr>
          <p:cNvPr id="4" name="pole tekstowe 3"/>
          <p:cNvSpPr txBox="1"/>
          <p:nvPr/>
        </p:nvSpPr>
        <p:spPr>
          <a:xfrm>
            <a:off x="0" y="4860449"/>
            <a:ext cx="9144000" cy="584775"/>
          </a:xfrm>
          <a:prstGeom prst="rect">
            <a:avLst/>
          </a:prstGeom>
          <a:noFill/>
        </p:spPr>
        <p:txBody>
          <a:bodyPr wrap="square" rtlCol="0">
            <a:spAutoFit/>
          </a:bodyPr>
          <a:lstStyle/>
          <a:p>
            <a:pPr algn="ctr"/>
            <a:r>
              <a:rPr lang="pl-PL" sz="3200" dirty="0" err="1" smtClean="0"/>
              <a:t>Thank</a:t>
            </a:r>
            <a:r>
              <a:rPr lang="pl-PL" sz="3200" dirty="0" smtClean="0"/>
              <a:t> </a:t>
            </a:r>
            <a:r>
              <a:rPr lang="pl-PL" sz="3200" dirty="0" err="1" smtClean="0"/>
              <a:t>you</a:t>
            </a:r>
            <a:r>
              <a:rPr lang="pl-PL" sz="3200" dirty="0" smtClean="0"/>
              <a:t> for </a:t>
            </a:r>
            <a:r>
              <a:rPr lang="pl-PL" sz="3200" dirty="0" err="1" smtClean="0"/>
              <a:t>your</a:t>
            </a:r>
            <a:r>
              <a:rPr lang="pl-PL" sz="3200" dirty="0" smtClean="0"/>
              <a:t> </a:t>
            </a:r>
            <a:r>
              <a:rPr lang="pl-PL" sz="3200" dirty="0" err="1" smtClean="0"/>
              <a:t>attention</a:t>
            </a:r>
            <a:endParaRPr lang="pl-PL" sz="3200" dirty="0"/>
          </a:p>
        </p:txBody>
      </p:sp>
      <p:sp>
        <p:nvSpPr>
          <p:cNvPr id="5" name="pole tekstowe 4"/>
          <p:cNvSpPr txBox="1"/>
          <p:nvPr/>
        </p:nvSpPr>
        <p:spPr>
          <a:xfrm>
            <a:off x="2411760" y="3573016"/>
            <a:ext cx="5112568" cy="880369"/>
          </a:xfrm>
          <a:prstGeom prst="rect">
            <a:avLst/>
          </a:prstGeom>
          <a:noFill/>
        </p:spPr>
        <p:txBody>
          <a:bodyPr wrap="square" rtlCol="0">
            <a:spAutoFit/>
          </a:bodyPr>
          <a:lstStyle/>
          <a:p>
            <a:pPr>
              <a:lnSpc>
                <a:spcPct val="150000"/>
              </a:lnSpc>
            </a:pPr>
            <a:r>
              <a:rPr lang="pl-PL" smtClean="0"/>
              <a:t>Contact me:</a:t>
            </a:r>
          </a:p>
          <a:p>
            <a:pPr>
              <a:lnSpc>
                <a:spcPct val="150000"/>
              </a:lnSpc>
            </a:pPr>
            <a:r>
              <a:rPr lang="pl-PL" smtClean="0">
                <a:hlinkClick r:id="rId2"/>
              </a:rPr>
              <a:t>rdm@ibb.waw.pl</a:t>
            </a:r>
            <a:endParaRPr lang="en-US"/>
          </a:p>
        </p:txBody>
      </p:sp>
      <p:sp>
        <p:nvSpPr>
          <p:cNvPr id="8" name="pole tekstowe 7"/>
          <p:cNvSpPr txBox="1"/>
          <p:nvPr/>
        </p:nvSpPr>
        <p:spPr>
          <a:xfrm>
            <a:off x="2123728" y="6525344"/>
            <a:ext cx="7020272" cy="307777"/>
          </a:xfrm>
          <a:prstGeom prst="rect">
            <a:avLst/>
          </a:prstGeom>
          <a:noFill/>
        </p:spPr>
        <p:txBody>
          <a:bodyPr wrap="square" rtlCol="0">
            <a:spAutoFit/>
          </a:bodyPr>
          <a:lstStyle/>
          <a:p>
            <a:pPr algn="r"/>
            <a:r>
              <a:rPr lang="pl-PL" sz="1400" i="1" smtClean="0"/>
              <a:t>Marta Hoffman 2024, presentation licensed </a:t>
            </a:r>
            <a:r>
              <a:rPr lang="pl-PL" sz="1400" i="1" smtClean="0">
                <a:hlinkClick r:id="rId3"/>
              </a:rPr>
              <a:t>CC-BY 4.0</a:t>
            </a:r>
            <a:r>
              <a:rPr lang="pl-PL" sz="1400" i="1" smtClean="0"/>
              <a:t>, except material marked otherwise</a:t>
            </a:r>
            <a:endParaRPr lang="en-US" sz="1400" i="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ytuł 1"/>
          <p:cNvSpPr>
            <a:spLocks noGrp="1"/>
          </p:cNvSpPr>
          <p:nvPr>
            <p:ph type="title"/>
          </p:nvPr>
        </p:nvSpPr>
        <p:spPr>
          <a:xfrm>
            <a:off x="0" y="-243408"/>
            <a:ext cx="9144000" cy="1325563"/>
          </a:xfrm>
        </p:spPr>
        <p:txBody>
          <a:bodyPr>
            <a:normAutofit/>
          </a:bodyPr>
          <a:lstStyle/>
          <a:p>
            <a:r>
              <a:rPr lang="pl-PL" smtClean="0"/>
              <a:t>Creative Commons Licenses</a:t>
            </a:r>
          </a:p>
        </p:txBody>
      </p:sp>
      <p:pic>
        <p:nvPicPr>
          <p:cNvPr id="54275" name="Symbol zastępczy zawartości 3"/>
          <p:cNvPicPr>
            <a:picLocks noGrp="1" noChangeAspect="1"/>
          </p:cNvPicPr>
          <p:nvPr/>
        </p:nvPicPr>
        <p:blipFill>
          <a:blip r:embed="rId3" cstate="print"/>
          <a:srcRect/>
          <a:stretch>
            <a:fillRect/>
          </a:stretch>
        </p:blipFill>
        <p:spPr bwMode="auto">
          <a:xfrm>
            <a:off x="1813322" y="2371726"/>
            <a:ext cx="5566990" cy="3662363"/>
          </a:xfrm>
          <a:prstGeom prst="rect">
            <a:avLst/>
          </a:prstGeom>
          <a:noFill/>
          <a:ln w="9525">
            <a:noFill/>
            <a:miter lim="800000"/>
            <a:headEnd/>
            <a:tailEnd/>
          </a:ln>
        </p:spPr>
      </p:pic>
      <p:sp>
        <p:nvSpPr>
          <p:cNvPr id="54276" name="pole tekstowe 7"/>
          <p:cNvSpPr txBox="1">
            <a:spLocks noChangeArrowheads="1"/>
          </p:cNvSpPr>
          <p:nvPr/>
        </p:nvSpPr>
        <p:spPr bwMode="auto">
          <a:xfrm>
            <a:off x="1830660" y="1220559"/>
            <a:ext cx="3245396" cy="1200329"/>
          </a:xfrm>
          <a:prstGeom prst="rect">
            <a:avLst/>
          </a:prstGeom>
          <a:noFill/>
          <a:ln w="9525">
            <a:noFill/>
            <a:miter lim="800000"/>
            <a:headEnd/>
            <a:tailEnd/>
          </a:ln>
        </p:spPr>
        <p:txBody>
          <a:bodyPr wrap="square">
            <a:spAutoFit/>
          </a:bodyPr>
          <a:lstStyle/>
          <a:p>
            <a:pPr>
              <a:lnSpc>
                <a:spcPct val="150000"/>
              </a:lnSpc>
            </a:pPr>
            <a:r>
              <a:rPr lang="pl-PL" sz="2400" b="1">
                <a:latin typeface="Calibri" pitchFamily="34" charset="0"/>
              </a:rPr>
              <a:t>BY – Attribution</a:t>
            </a:r>
          </a:p>
          <a:p>
            <a:pPr>
              <a:lnSpc>
                <a:spcPct val="150000"/>
              </a:lnSpc>
            </a:pPr>
            <a:r>
              <a:rPr lang="pl-PL" sz="2400" b="1">
                <a:latin typeface="Calibri" pitchFamily="34" charset="0"/>
              </a:rPr>
              <a:t>SA – Share Alike</a:t>
            </a:r>
          </a:p>
        </p:txBody>
      </p:sp>
      <p:sp>
        <p:nvSpPr>
          <p:cNvPr id="54277" name="pole tekstowe 8"/>
          <p:cNvSpPr txBox="1">
            <a:spLocks noChangeArrowheads="1"/>
          </p:cNvSpPr>
          <p:nvPr/>
        </p:nvSpPr>
        <p:spPr bwMode="auto">
          <a:xfrm>
            <a:off x="4734148" y="1220559"/>
            <a:ext cx="3582268" cy="1200329"/>
          </a:xfrm>
          <a:prstGeom prst="rect">
            <a:avLst/>
          </a:prstGeom>
          <a:noFill/>
          <a:ln w="9525">
            <a:noFill/>
            <a:miter lim="800000"/>
            <a:headEnd/>
            <a:tailEnd/>
          </a:ln>
        </p:spPr>
        <p:txBody>
          <a:bodyPr wrap="square">
            <a:spAutoFit/>
          </a:bodyPr>
          <a:lstStyle/>
          <a:p>
            <a:pPr>
              <a:lnSpc>
                <a:spcPct val="150000"/>
              </a:lnSpc>
            </a:pPr>
            <a:r>
              <a:rPr lang="pl-PL" sz="2400" b="1">
                <a:latin typeface="Calibri" pitchFamily="34" charset="0"/>
              </a:rPr>
              <a:t>NC – Non-commercial</a:t>
            </a:r>
          </a:p>
          <a:p>
            <a:pPr>
              <a:lnSpc>
                <a:spcPct val="150000"/>
              </a:lnSpc>
            </a:pPr>
            <a:r>
              <a:rPr lang="pl-PL" sz="2400" b="1">
                <a:latin typeface="Calibri" pitchFamily="34" charset="0"/>
              </a:rPr>
              <a:t>ND – No derivatives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42913" y="1100138"/>
            <a:ext cx="8258175" cy="4657725"/>
          </a:xfrm>
          <a:prstGeom prst="rect">
            <a:avLst/>
          </a:prstGeom>
          <a:noFill/>
          <a:ln w="9525">
            <a:noFill/>
            <a:miter lim="800000"/>
            <a:headEnd/>
            <a:tailEnd/>
          </a:ln>
        </p:spPr>
      </p:pic>
      <p:sp>
        <p:nvSpPr>
          <p:cNvPr id="4" name="pole tekstowe 3"/>
          <p:cNvSpPr txBox="1"/>
          <p:nvPr/>
        </p:nvSpPr>
        <p:spPr>
          <a:xfrm>
            <a:off x="4283968" y="6453336"/>
            <a:ext cx="4860032" cy="369332"/>
          </a:xfrm>
          <a:prstGeom prst="rect">
            <a:avLst/>
          </a:prstGeom>
          <a:noFill/>
        </p:spPr>
        <p:txBody>
          <a:bodyPr wrap="square" rtlCol="0">
            <a:spAutoFit/>
          </a:bodyPr>
          <a:lstStyle/>
          <a:p>
            <a:pPr algn="r"/>
            <a:r>
              <a:rPr lang="pl-PL" smtClean="0"/>
              <a:t>Natalia Galica, NCN, CC-BY</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ole tekstowe 7"/>
          <p:cNvSpPr txBox="1"/>
          <p:nvPr/>
        </p:nvSpPr>
        <p:spPr>
          <a:xfrm>
            <a:off x="107504" y="254000"/>
            <a:ext cx="8852297" cy="769938"/>
          </a:xfrm>
          <a:prstGeom prst="rect">
            <a:avLst/>
          </a:prstGeom>
          <a:noFill/>
        </p:spPr>
        <p:txBody>
          <a:bodyPr>
            <a:spAutoFit/>
          </a:bodyPr>
          <a:lstStyle/>
          <a:p>
            <a:pPr algn="ctr" fontAlgn="auto">
              <a:spcBef>
                <a:spcPts val="0"/>
              </a:spcBef>
              <a:spcAft>
                <a:spcPts val="0"/>
              </a:spcAft>
              <a:defRPr/>
            </a:pPr>
            <a:r>
              <a:rPr lang="pl-PL" sz="4400" smtClean="0">
                <a:latin typeface="+mj-lt"/>
                <a:cs typeface="+mn-cs"/>
              </a:rPr>
              <a:t>Definition </a:t>
            </a:r>
            <a:r>
              <a:rPr lang="pl-PL" sz="4400" dirty="0">
                <a:latin typeface="+mj-lt"/>
                <a:cs typeface="+mn-cs"/>
              </a:rPr>
              <a:t>of </a:t>
            </a:r>
            <a:r>
              <a:rPr lang="pl-PL" sz="4400" dirty="0" err="1">
                <a:latin typeface="+mj-lt"/>
                <a:cs typeface="+mn-cs"/>
              </a:rPr>
              <a:t>research</a:t>
            </a:r>
            <a:r>
              <a:rPr lang="pl-PL" sz="4400" dirty="0">
                <a:latin typeface="+mj-lt"/>
                <a:cs typeface="+mn-cs"/>
              </a:rPr>
              <a:t> data</a:t>
            </a:r>
          </a:p>
        </p:txBody>
      </p:sp>
      <p:sp>
        <p:nvSpPr>
          <p:cNvPr id="7" name="pole tekstowe 6"/>
          <p:cNvSpPr txBox="1"/>
          <p:nvPr/>
        </p:nvSpPr>
        <p:spPr>
          <a:xfrm>
            <a:off x="611560" y="980728"/>
            <a:ext cx="7704856" cy="3493264"/>
          </a:xfrm>
          <a:prstGeom prst="rect">
            <a:avLst/>
          </a:prstGeom>
          <a:noFill/>
        </p:spPr>
        <p:txBody>
          <a:bodyPr wrap="square" rtlCol="0">
            <a:spAutoFit/>
          </a:bodyPr>
          <a:lstStyle/>
          <a:p>
            <a:pPr>
              <a:lnSpc>
                <a:spcPct val="150000"/>
              </a:lnSpc>
            </a:pPr>
            <a:r>
              <a:rPr lang="pl-PL" sz="2000" smtClean="0"/>
              <a:t>„</a:t>
            </a:r>
            <a:r>
              <a:rPr lang="en-US" sz="2000" smtClean="0"/>
              <a:t>Public </a:t>
            </a:r>
            <a:r>
              <a:rPr lang="en-US" sz="2000" dirty="0" smtClean="0"/>
              <a:t>sector information fixed in electronic form, other than scientific publications, which has been produced or collected as part of </a:t>
            </a:r>
            <a:r>
              <a:rPr lang="en-US" sz="2000" smtClean="0"/>
              <a:t>scientific activities</a:t>
            </a:r>
            <a:r>
              <a:rPr lang="pl-PL" sz="2000" smtClean="0"/>
              <a:t> (…)</a:t>
            </a:r>
            <a:r>
              <a:rPr lang="en-US" sz="2000" smtClean="0"/>
              <a:t> </a:t>
            </a:r>
            <a:r>
              <a:rPr lang="en-US" sz="2000" dirty="0" smtClean="0"/>
              <a:t>and is used as evidence in the research process or is used to verify the accuracy of research findings </a:t>
            </a:r>
            <a:r>
              <a:rPr lang="en-US" sz="2000" smtClean="0"/>
              <a:t>and results</a:t>
            </a:r>
            <a:r>
              <a:rPr lang="pl-PL" sz="2000" smtClean="0"/>
              <a:t>.”</a:t>
            </a:r>
          </a:p>
          <a:p>
            <a:endParaRPr lang="pl-PL" sz="2000" smtClean="0"/>
          </a:p>
          <a:p>
            <a:pPr>
              <a:lnSpc>
                <a:spcPct val="150000"/>
              </a:lnSpc>
            </a:pPr>
            <a:r>
              <a:rPr lang="pl-PL" smtClean="0"/>
              <a:t>(</a:t>
            </a:r>
            <a:r>
              <a:rPr lang="en-US" smtClean="0"/>
              <a:t>A</a:t>
            </a:r>
            <a:r>
              <a:rPr lang="pl-PL" smtClean="0"/>
              <a:t>ct</a:t>
            </a:r>
            <a:r>
              <a:rPr lang="en-US" smtClean="0"/>
              <a:t> on open data and reuse of public sector information</a:t>
            </a:r>
            <a:r>
              <a:rPr lang="pl-PL" smtClean="0"/>
              <a:t> - </a:t>
            </a:r>
            <a:r>
              <a:rPr lang="pl-PL" b="1" smtClean="0"/>
              <a:t>USTAWA z dnia 11 sierpnia 2021 r. o otwartych danych i ponownym wykorzystywaniu informacji </a:t>
            </a:r>
            <a:r>
              <a:rPr lang="en-US" b="1" smtClean="0"/>
              <a:t>sektora publicznego</a:t>
            </a:r>
            <a:r>
              <a:rPr lang="pl-PL" smtClean="0"/>
              <a:t>)</a:t>
            </a:r>
            <a:endParaRPr lang="en-US" dirty="0"/>
          </a:p>
        </p:txBody>
      </p:sp>
      <p:grpSp>
        <p:nvGrpSpPr>
          <p:cNvPr id="26" name="Grupa 25"/>
          <p:cNvGrpSpPr/>
          <p:nvPr/>
        </p:nvGrpSpPr>
        <p:grpSpPr>
          <a:xfrm>
            <a:off x="1321335" y="4522868"/>
            <a:ext cx="6491025" cy="2002476"/>
            <a:chOff x="1897399" y="4747107"/>
            <a:chExt cx="6491025" cy="2002476"/>
          </a:xfrm>
        </p:grpSpPr>
        <p:grpSp>
          <p:nvGrpSpPr>
            <p:cNvPr id="6" name="Grupa 14"/>
            <p:cNvGrpSpPr>
              <a:grpSpLocks noChangeAspect="1"/>
            </p:cNvGrpSpPr>
            <p:nvPr/>
          </p:nvGrpSpPr>
          <p:grpSpPr bwMode="auto">
            <a:xfrm>
              <a:off x="1897399" y="4747107"/>
              <a:ext cx="1890116" cy="2002476"/>
              <a:chOff x="179860" y="1434719"/>
              <a:chExt cx="3149504" cy="3336697"/>
            </a:xfrm>
          </p:grpSpPr>
          <p:sp>
            <p:nvSpPr>
              <p:cNvPr id="10" name="Symbol zastępczy zawartości 4"/>
              <p:cNvSpPr txBox="1">
                <a:spLocks/>
              </p:cNvSpPr>
              <p:nvPr/>
            </p:nvSpPr>
            <p:spPr bwMode="auto">
              <a:xfrm>
                <a:off x="916954" y="4277784"/>
                <a:ext cx="2399741" cy="493632"/>
              </a:xfrm>
              <a:prstGeom prst="rect">
                <a:avLst/>
              </a:prstGeom>
              <a:noFill/>
              <a:ln w="9525">
                <a:noFill/>
                <a:miter lim="800000"/>
                <a:headEnd/>
                <a:tailEnd/>
              </a:ln>
            </p:spPr>
            <p:txBody>
              <a:bodyPr/>
              <a:lstStyle/>
              <a:p>
                <a:pPr marL="228600" indent="-228600" algn="ctr">
                  <a:lnSpc>
                    <a:spcPct val="90000"/>
                  </a:lnSpc>
                  <a:spcBef>
                    <a:spcPts val="1000"/>
                  </a:spcBef>
                  <a:buFont typeface="Arial" pitchFamily="34" charset="0"/>
                  <a:buNone/>
                </a:pPr>
                <a:r>
                  <a:rPr lang="pl-PL" sz="1600" smtClean="0">
                    <a:latin typeface="Calibri" pitchFamily="34" charset="0"/>
                  </a:rPr>
                  <a:t>Publications</a:t>
                </a:r>
                <a:endParaRPr lang="en-US" sz="1600">
                  <a:latin typeface="Calibri" pitchFamily="34" charset="0"/>
                </a:endParaRPr>
              </a:p>
            </p:txBody>
          </p:sp>
          <p:grpSp>
            <p:nvGrpSpPr>
              <p:cNvPr id="11" name="Grupa 13"/>
              <p:cNvGrpSpPr>
                <a:grpSpLocks/>
              </p:cNvGrpSpPr>
              <p:nvPr/>
            </p:nvGrpSpPr>
            <p:grpSpPr bwMode="auto">
              <a:xfrm>
                <a:off x="179860" y="1434719"/>
                <a:ext cx="3149504" cy="2843065"/>
                <a:chOff x="179860" y="1434719"/>
                <a:chExt cx="3149504" cy="2843065"/>
              </a:xfrm>
            </p:grpSpPr>
            <p:pic>
              <p:nvPicPr>
                <p:cNvPr id="12" name="Obraz 11" descr="biblioteka_naukowa.jpg"/>
                <p:cNvPicPr>
                  <a:picLocks noChangeAspect="1"/>
                </p:cNvPicPr>
                <p:nvPr/>
              </p:nvPicPr>
              <p:blipFill>
                <a:blip r:embed="rId3" cstate="print"/>
                <a:srcRect r="34969"/>
                <a:stretch>
                  <a:fillRect/>
                </a:stretch>
              </p:blipFill>
              <p:spPr bwMode="auto">
                <a:xfrm>
                  <a:off x="916954" y="1495598"/>
                  <a:ext cx="2412410" cy="2782186"/>
                </a:xfrm>
                <a:prstGeom prst="rect">
                  <a:avLst/>
                </a:prstGeom>
                <a:noFill/>
                <a:ln w="9525">
                  <a:noFill/>
                  <a:miter lim="800000"/>
                  <a:headEnd/>
                  <a:tailEnd/>
                </a:ln>
              </p:spPr>
            </p:pic>
            <p:sp>
              <p:nvSpPr>
                <p:cNvPr id="13" name="Prostokąt 12"/>
                <p:cNvSpPr>
                  <a:spLocks noChangeArrowheads="1"/>
                </p:cNvSpPr>
                <p:nvPr/>
              </p:nvSpPr>
              <p:spPr bwMode="auto">
                <a:xfrm rot="16200000">
                  <a:off x="-818406" y="2432985"/>
                  <a:ext cx="2765805" cy="769273"/>
                </a:xfrm>
                <a:prstGeom prst="rect">
                  <a:avLst/>
                </a:prstGeom>
                <a:noFill/>
                <a:ln w="9525">
                  <a:noFill/>
                  <a:miter lim="800000"/>
                  <a:headEnd/>
                  <a:tailEnd/>
                </a:ln>
              </p:spPr>
              <p:txBody>
                <a:bodyPr wrap="square">
                  <a:spAutoFit/>
                </a:bodyPr>
                <a:lstStyle/>
                <a:p>
                  <a:r>
                    <a:rPr lang="pl-PL" sz="800">
                      <a:latin typeface="Calibri" pitchFamily="34" charset="0"/>
                    </a:rPr>
                    <a:t>KTH Biblioteket, CC-BY-SA https://www.flickr.com/photos/kthbiblioteket/4472640423/</a:t>
                  </a:r>
                </a:p>
              </p:txBody>
            </p:sp>
          </p:grpSp>
        </p:grpSp>
        <p:grpSp>
          <p:nvGrpSpPr>
            <p:cNvPr id="23" name="Grupa 22"/>
            <p:cNvGrpSpPr/>
            <p:nvPr/>
          </p:nvGrpSpPr>
          <p:grpSpPr>
            <a:xfrm>
              <a:off x="4642302" y="4793505"/>
              <a:ext cx="3746122" cy="1947863"/>
              <a:chOff x="4642302" y="4793505"/>
              <a:chExt cx="3746122" cy="1947863"/>
            </a:xfrm>
          </p:grpSpPr>
          <p:sp>
            <p:nvSpPr>
              <p:cNvPr id="15" name="Symbol zastępczy zawartości 4"/>
              <p:cNvSpPr txBox="1">
                <a:spLocks/>
              </p:cNvSpPr>
              <p:nvPr/>
            </p:nvSpPr>
            <p:spPr bwMode="auto">
              <a:xfrm>
                <a:off x="4644008" y="6469169"/>
                <a:ext cx="3744415" cy="272199"/>
              </a:xfrm>
              <a:prstGeom prst="rect">
                <a:avLst/>
              </a:prstGeom>
              <a:noFill/>
              <a:ln w="9525">
                <a:noFill/>
                <a:miter lim="800000"/>
                <a:headEnd/>
                <a:tailEnd/>
              </a:ln>
            </p:spPr>
            <p:txBody>
              <a:bodyPr/>
              <a:lstStyle/>
              <a:p>
                <a:pPr marL="228600" indent="-228600" algn="ctr">
                  <a:lnSpc>
                    <a:spcPct val="90000"/>
                  </a:lnSpc>
                  <a:spcBef>
                    <a:spcPts val="1000"/>
                  </a:spcBef>
                  <a:buFont typeface="Arial" pitchFamily="34" charset="0"/>
                  <a:buNone/>
                </a:pPr>
                <a:r>
                  <a:rPr lang="pl-PL" sz="1600">
                    <a:latin typeface="Calibri" pitchFamily="34" charset="0"/>
                  </a:rPr>
                  <a:t>Research data</a:t>
                </a:r>
              </a:p>
            </p:txBody>
          </p:sp>
          <p:grpSp>
            <p:nvGrpSpPr>
              <p:cNvPr id="22" name="Grupa 21"/>
              <p:cNvGrpSpPr/>
              <p:nvPr/>
            </p:nvGrpSpPr>
            <p:grpSpPr>
              <a:xfrm>
                <a:off x="4642302" y="4793505"/>
                <a:ext cx="3746122" cy="1663478"/>
                <a:chOff x="4642302" y="4793505"/>
                <a:chExt cx="3746122" cy="1663478"/>
              </a:xfrm>
            </p:grpSpPr>
            <p:pic>
              <p:nvPicPr>
                <p:cNvPr id="17" name="Obraz 15" descr="tabela2.png"/>
                <p:cNvPicPr>
                  <a:picLocks noChangeAspect="1"/>
                </p:cNvPicPr>
                <p:nvPr/>
              </p:nvPicPr>
              <p:blipFill>
                <a:blip r:embed="rId4" cstate="print"/>
                <a:srcRect l="53128" r="1207" b="40433"/>
                <a:stretch>
                  <a:fillRect/>
                </a:stretch>
              </p:blipFill>
              <p:spPr bwMode="auto">
                <a:xfrm>
                  <a:off x="4642302" y="4793505"/>
                  <a:ext cx="1238896" cy="1660652"/>
                </a:xfrm>
                <a:prstGeom prst="rect">
                  <a:avLst/>
                </a:prstGeom>
                <a:noFill/>
                <a:ln w="6350">
                  <a:solidFill>
                    <a:srgbClr val="002060"/>
                  </a:solidFill>
                  <a:miter lim="800000"/>
                  <a:headEnd/>
                  <a:tailEnd/>
                </a:ln>
              </p:spPr>
            </p:pic>
            <p:pic>
              <p:nvPicPr>
                <p:cNvPr id="18" name="Obraz 17" descr="2-onion_cells-PD.jpg"/>
                <p:cNvPicPr>
                  <a:picLocks noChangeAspect="1"/>
                </p:cNvPicPr>
                <p:nvPr/>
              </p:nvPicPr>
              <p:blipFill>
                <a:blip r:embed="rId5" cstate="print"/>
                <a:srcRect l="1584" t="23607" r="21404" b="8833"/>
                <a:stretch>
                  <a:fillRect/>
                </a:stretch>
              </p:blipFill>
              <p:spPr bwMode="auto">
                <a:xfrm rot="16200000">
                  <a:off x="5683011" y="4999266"/>
                  <a:ext cx="1660436" cy="1248915"/>
                </a:xfrm>
                <a:prstGeom prst="rect">
                  <a:avLst/>
                </a:prstGeom>
                <a:noFill/>
                <a:ln w="6350">
                  <a:solidFill>
                    <a:srgbClr val="002060"/>
                  </a:solidFill>
                  <a:miter lim="800000"/>
                  <a:headEnd/>
                  <a:tailEnd/>
                </a:ln>
              </p:spPr>
            </p:pic>
            <p:grpSp>
              <p:nvGrpSpPr>
                <p:cNvPr id="21" name="Grupa 20"/>
                <p:cNvGrpSpPr/>
                <p:nvPr/>
              </p:nvGrpSpPr>
              <p:grpSpPr>
                <a:xfrm>
                  <a:off x="7149528" y="4793505"/>
                  <a:ext cx="1238896" cy="1663478"/>
                  <a:chOff x="7149528" y="4793505"/>
                  <a:chExt cx="1238896" cy="1663478"/>
                </a:xfrm>
              </p:grpSpPr>
              <p:pic>
                <p:nvPicPr>
                  <p:cNvPr id="20" name="Obraz 15" descr="tabela2.png"/>
                  <p:cNvPicPr>
                    <a:picLocks noChangeAspect="1"/>
                  </p:cNvPicPr>
                  <p:nvPr/>
                </p:nvPicPr>
                <p:blipFill>
                  <a:blip r:embed="rId4" cstate="print"/>
                  <a:srcRect l="53128" r="1207" b="40433"/>
                  <a:stretch>
                    <a:fillRect/>
                  </a:stretch>
                </p:blipFill>
                <p:spPr bwMode="auto">
                  <a:xfrm>
                    <a:off x="7149528" y="4793505"/>
                    <a:ext cx="1238896" cy="1660652"/>
                  </a:xfrm>
                  <a:prstGeom prst="rect">
                    <a:avLst/>
                  </a:prstGeom>
                  <a:noFill/>
                  <a:ln w="6350">
                    <a:solidFill>
                      <a:srgbClr val="002060"/>
                    </a:solidFill>
                    <a:miter lim="800000"/>
                    <a:headEnd/>
                    <a:tailEnd/>
                  </a:ln>
                </p:spPr>
              </p:pic>
              <p:pic>
                <p:nvPicPr>
                  <p:cNvPr id="37890" name="Picture 2" descr="https://upload.wikimedia.org/wikipedia/commons/thumb/3/39/C_Hello_World_Program.png/290px-C_Hello_World_Program.png"/>
                  <p:cNvPicPr>
                    <a:picLocks noChangeAspect="1" noChangeArrowheads="1"/>
                  </p:cNvPicPr>
                  <p:nvPr/>
                </p:nvPicPr>
                <p:blipFill>
                  <a:blip r:embed="rId6" cstate="print"/>
                  <a:srcRect r="54744" b="27693"/>
                  <a:stretch>
                    <a:fillRect/>
                  </a:stretch>
                </p:blipFill>
                <p:spPr bwMode="auto">
                  <a:xfrm>
                    <a:off x="7164288" y="4797152"/>
                    <a:ext cx="1224136" cy="1659831"/>
                  </a:xfrm>
                  <a:prstGeom prst="rect">
                    <a:avLst/>
                  </a:prstGeom>
                  <a:noFill/>
                </p:spPr>
              </p:pic>
            </p:grpSp>
          </p:grpSp>
        </p:grpSp>
        <p:sp>
          <p:nvSpPr>
            <p:cNvPr id="25" name="pole tekstowe 24"/>
            <p:cNvSpPr txBox="1"/>
            <p:nvPr/>
          </p:nvSpPr>
          <p:spPr>
            <a:xfrm>
              <a:off x="3923928" y="5157192"/>
              <a:ext cx="576064" cy="923330"/>
            </a:xfrm>
            <a:prstGeom prst="rect">
              <a:avLst/>
            </a:prstGeom>
            <a:noFill/>
          </p:spPr>
          <p:txBody>
            <a:bodyPr wrap="square" rtlCol="0">
              <a:spAutoFit/>
            </a:bodyPr>
            <a:lstStyle/>
            <a:p>
              <a:r>
                <a:rPr lang="en-US" sz="5400" b="1" smtClean="0">
                  <a:sym typeface="Symbol"/>
                </a:rPr>
                <a:t></a:t>
              </a:r>
              <a:endParaRPr lang="en-US" sz="5400" b="1"/>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51520" y="2278027"/>
            <a:ext cx="8640960" cy="4247317"/>
          </a:xfrm>
          <a:prstGeom prst="rect">
            <a:avLst/>
          </a:prstGeom>
        </p:spPr>
        <p:txBody>
          <a:bodyPr wrap="square">
            <a:spAutoFit/>
          </a:bodyPr>
          <a:lstStyle/>
          <a:p>
            <a:pPr>
              <a:lnSpc>
                <a:spcPct val="150000"/>
              </a:lnSpc>
            </a:pPr>
            <a:r>
              <a:rPr lang="en-US" dirty="0" smtClean="0"/>
              <a:t>2002: </a:t>
            </a:r>
            <a:r>
              <a:rPr lang="en-US" dirty="0" smtClean="0">
                <a:hlinkClick r:id="rId3"/>
              </a:rPr>
              <a:t>Budapest Open Access </a:t>
            </a:r>
            <a:r>
              <a:rPr lang="en-US" smtClean="0">
                <a:hlinkClick r:id="rId3"/>
              </a:rPr>
              <a:t>Initiative</a:t>
            </a:r>
            <a:r>
              <a:rPr lang="pl-PL" smtClean="0">
                <a:hlinkClick r:id="rId3"/>
              </a:rPr>
              <a:t> </a:t>
            </a:r>
            <a:r>
              <a:rPr lang="en-US" smtClean="0">
                <a:hlinkClick r:id="rId3"/>
              </a:rPr>
              <a:t>Declaration</a:t>
            </a:r>
            <a:r>
              <a:rPr lang="pl-PL" smtClean="0"/>
              <a:t>;</a:t>
            </a:r>
            <a:endParaRPr lang="pl-PL" dirty="0" smtClean="0"/>
          </a:p>
          <a:p>
            <a:pPr>
              <a:lnSpc>
                <a:spcPct val="150000"/>
              </a:lnSpc>
            </a:pPr>
            <a:r>
              <a:rPr lang="en-US" dirty="0" smtClean="0"/>
              <a:t>2004: </a:t>
            </a:r>
            <a:r>
              <a:rPr lang="en-US" dirty="0" smtClean="0">
                <a:hlinkClick r:id="rId4"/>
              </a:rPr>
              <a:t>OECD Declaration on Access to Research Data</a:t>
            </a:r>
            <a:r>
              <a:rPr lang="pl-PL" dirty="0" smtClean="0">
                <a:hlinkClick r:id="rId4"/>
              </a:rPr>
              <a:t> </a:t>
            </a:r>
            <a:r>
              <a:rPr lang="en-US" dirty="0" smtClean="0">
                <a:hlinkClick r:id="rId4"/>
              </a:rPr>
              <a:t>From </a:t>
            </a:r>
            <a:r>
              <a:rPr lang="en-US" smtClean="0">
                <a:hlinkClick r:id="rId4"/>
              </a:rPr>
              <a:t>Public </a:t>
            </a:r>
            <a:r>
              <a:rPr lang="en-US" smtClean="0">
                <a:hlinkClick r:id="rId4"/>
              </a:rPr>
              <a:t>Funding</a:t>
            </a:r>
            <a:r>
              <a:rPr lang="pl-PL" smtClean="0"/>
              <a:t>;</a:t>
            </a:r>
          </a:p>
          <a:p>
            <a:pPr>
              <a:lnSpc>
                <a:spcPct val="150000"/>
              </a:lnSpc>
            </a:pPr>
            <a:r>
              <a:rPr lang="en-US" smtClean="0"/>
              <a:t>20</a:t>
            </a:r>
            <a:r>
              <a:rPr lang="pl-PL" smtClean="0"/>
              <a:t>17</a:t>
            </a:r>
            <a:r>
              <a:rPr lang="en-US" smtClean="0"/>
              <a:t>: </a:t>
            </a:r>
            <a:r>
              <a:rPr lang="en-US" smtClean="0">
                <a:hlinkClick r:id="rId5"/>
              </a:rPr>
              <a:t>Open Research Data Pilot</a:t>
            </a:r>
            <a:r>
              <a:rPr lang="en-US" smtClean="0"/>
              <a:t> of the European Commission</a:t>
            </a:r>
            <a:r>
              <a:rPr lang="pl-PL" smtClean="0"/>
              <a:t> for </a:t>
            </a:r>
            <a:r>
              <a:rPr lang="pl-PL" smtClean="0"/>
              <a:t>H2020 </a:t>
            </a:r>
            <a:r>
              <a:rPr lang="pl-PL" smtClean="0"/>
              <a:t>projects;</a:t>
            </a:r>
            <a:endParaRPr lang="en-US" smtClean="0"/>
          </a:p>
          <a:p>
            <a:pPr>
              <a:lnSpc>
                <a:spcPct val="150000"/>
              </a:lnSpc>
            </a:pPr>
            <a:r>
              <a:rPr lang="en-US" smtClean="0"/>
              <a:t>2019: Directive no 2019/1024 of the EP</a:t>
            </a:r>
            <a:r>
              <a:rPr lang="pl-PL" smtClean="0"/>
              <a:t> </a:t>
            </a:r>
            <a:r>
              <a:rPr lang="en-US" smtClean="0"/>
              <a:t>and of the Council (EU) of 20 June 2019</a:t>
            </a:r>
          </a:p>
          <a:p>
            <a:pPr>
              <a:lnSpc>
                <a:spcPct val="150000"/>
              </a:lnSpc>
            </a:pPr>
            <a:r>
              <a:rPr lang="en-US" smtClean="0"/>
              <a:t>on open data and the re-use of public</a:t>
            </a:r>
            <a:r>
              <a:rPr lang="pl-PL" smtClean="0"/>
              <a:t> </a:t>
            </a:r>
            <a:r>
              <a:rPr lang="en-US" smtClean="0"/>
              <a:t>sector information;</a:t>
            </a:r>
            <a:endParaRPr lang="pl-PL" smtClean="0"/>
          </a:p>
          <a:p>
            <a:pPr>
              <a:lnSpc>
                <a:spcPct val="150000"/>
              </a:lnSpc>
            </a:pPr>
            <a:r>
              <a:rPr lang="pl-PL" smtClean="0"/>
              <a:t>2021</a:t>
            </a:r>
            <a:r>
              <a:rPr lang="pl-PL" smtClean="0"/>
              <a:t>: </a:t>
            </a:r>
            <a:r>
              <a:rPr lang="en-US" smtClean="0"/>
              <a:t>A</a:t>
            </a:r>
            <a:r>
              <a:rPr lang="pl-PL" smtClean="0"/>
              <a:t>ct</a:t>
            </a:r>
            <a:r>
              <a:rPr lang="en-US" smtClean="0"/>
              <a:t> on open data and reuse of public sector </a:t>
            </a:r>
            <a:r>
              <a:rPr lang="en-US" smtClean="0"/>
              <a:t>information</a:t>
            </a:r>
            <a:r>
              <a:rPr lang="pl-PL" smtClean="0"/>
              <a:t> </a:t>
            </a:r>
            <a:r>
              <a:rPr lang="pl-PL" smtClean="0"/>
              <a:t>[Ustawa </a:t>
            </a:r>
            <a:r>
              <a:rPr lang="pl-PL" smtClean="0"/>
              <a:t>z dnia 11 sierpnia 2021 r. o otwartych danych i ponownym </a:t>
            </a:r>
            <a:r>
              <a:rPr lang="en-US" smtClean="0"/>
              <a:t>wykorzystywaniu informacji </a:t>
            </a:r>
            <a:r>
              <a:rPr lang="en-US" smtClean="0"/>
              <a:t>sektora </a:t>
            </a:r>
            <a:r>
              <a:rPr lang="en-US" smtClean="0"/>
              <a:t>publicznego</a:t>
            </a:r>
            <a:r>
              <a:rPr lang="pl-PL" smtClean="0"/>
              <a:t>]</a:t>
            </a:r>
            <a:endParaRPr lang="en-US" smtClean="0"/>
          </a:p>
          <a:p>
            <a:pPr>
              <a:lnSpc>
                <a:spcPct val="150000"/>
              </a:lnSpc>
            </a:pPr>
            <a:r>
              <a:rPr lang="en-US" smtClean="0"/>
              <a:t>2022: European Strategy for Data, Data Act, Data</a:t>
            </a:r>
            <a:r>
              <a:rPr lang="pl-PL" smtClean="0"/>
              <a:t> </a:t>
            </a:r>
            <a:r>
              <a:rPr lang="en-US" smtClean="0"/>
              <a:t>Governance Act</a:t>
            </a:r>
            <a:endParaRPr lang="pl-PL" smtClean="0"/>
          </a:p>
          <a:p>
            <a:pPr>
              <a:lnSpc>
                <a:spcPct val="150000"/>
              </a:lnSpc>
            </a:pPr>
            <a:r>
              <a:rPr lang="pl-PL" smtClean="0"/>
              <a:t>2022</a:t>
            </a:r>
            <a:r>
              <a:rPr lang="pl-PL" smtClean="0"/>
              <a:t>: Polityka Naukowa Państwa, MEiN</a:t>
            </a:r>
          </a:p>
          <a:p>
            <a:pPr>
              <a:lnSpc>
                <a:spcPct val="150000"/>
              </a:lnSpc>
            </a:pPr>
            <a:r>
              <a:rPr lang="pl-PL" smtClean="0"/>
              <a:t>2024: Polityka dotycząca Otwartych Danych Badawczych, MNiSW </a:t>
            </a:r>
            <a:r>
              <a:rPr lang="pl-PL" smtClean="0"/>
              <a:t>– </a:t>
            </a:r>
            <a:r>
              <a:rPr lang="pl-PL" smtClean="0"/>
              <a:t>coming soon</a:t>
            </a:r>
            <a:endParaRPr lang="en-US" dirty="0"/>
          </a:p>
        </p:txBody>
      </p:sp>
      <p:sp>
        <p:nvSpPr>
          <p:cNvPr id="6" name="Tytuł 1"/>
          <p:cNvSpPr txBox="1">
            <a:spLocks/>
          </p:cNvSpPr>
          <p:nvPr/>
        </p:nvSpPr>
        <p:spPr>
          <a:xfrm>
            <a:off x="645739" y="3176"/>
            <a:ext cx="7886701" cy="1325563"/>
          </a:xfrm>
          <a:prstGeom prst="rect">
            <a:avLst/>
          </a:prstGeom>
        </p:spPr>
        <p:txBody>
          <a:bodyPr/>
          <a:lstStyle/>
          <a:p>
            <a:pPr lvl="0" algn="ctr">
              <a:spcBef>
                <a:spcPct val="0"/>
              </a:spcBef>
            </a:pPr>
            <a:r>
              <a:rPr lang="pl-PL" sz="4400" smtClean="0"/>
              <a:t>Open Research Data as part of Open </a:t>
            </a:r>
            <a:r>
              <a:rPr lang="pl-PL" sz="4400" smtClean="0"/>
              <a:t>Science and governmental initiatives</a:t>
            </a:r>
            <a:endParaRPr kumimoji="0" lang="pl-PL" sz="4400" b="0" i="0" u="none" strike="noStrike" kern="1200" cap="none" spc="0" normalizeH="0" baseline="0" noProof="0" smtClean="0">
              <a:ln>
                <a:noFill/>
              </a:ln>
              <a:solidFill>
                <a:schemeClr val="tx1"/>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9"/>
          <p:cNvSpPr txBox="1">
            <a:spLocks noChangeArrowheads="1"/>
          </p:cNvSpPr>
          <p:nvPr/>
        </p:nvSpPr>
        <p:spPr bwMode="auto">
          <a:xfrm>
            <a:off x="683568" y="1340768"/>
            <a:ext cx="5544616" cy="4536504"/>
          </a:xfrm>
          <a:prstGeom prst="rect">
            <a:avLst/>
          </a:prstGeom>
          <a:noFill/>
          <a:ln w="9525">
            <a:noFill/>
            <a:round/>
            <a:headEnd/>
            <a:tailEnd/>
          </a:ln>
        </p:spPr>
        <p:txBody>
          <a:bodyPr lIns="90000" tIns="45000" rIns="90000" bIns="45000"/>
          <a:lstStyle/>
          <a:p>
            <a:pPr>
              <a:lnSpc>
                <a:spcPct val="150000"/>
              </a:lnSpc>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smtClean="0">
                <a:solidFill>
                  <a:srgbClr val="000000"/>
                </a:solidFill>
                <a:latin typeface="Calibri" pitchFamily="34" charset="0"/>
              </a:rPr>
              <a:t> Numerical </a:t>
            </a:r>
            <a:r>
              <a:rPr lang="pl-PL" sz="2200" dirty="0">
                <a:solidFill>
                  <a:srgbClr val="000000"/>
                </a:solidFill>
                <a:latin typeface="Calibri" pitchFamily="34" charset="0"/>
              </a:rPr>
              <a:t>data</a:t>
            </a:r>
          </a:p>
          <a:p>
            <a:pPr>
              <a:lnSpc>
                <a:spcPct val="150000"/>
              </a:lnSpc>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smtClean="0">
                <a:latin typeface="Calibri" pitchFamily="34" charset="0"/>
              </a:rPr>
              <a:t> </a:t>
            </a:r>
            <a:r>
              <a:rPr lang="fr-FR" sz="2200" smtClean="0">
                <a:latin typeface="Calibri" pitchFamily="34" charset="0"/>
              </a:rPr>
              <a:t>Photographs, films</a:t>
            </a:r>
            <a:endParaRPr lang="pl-PL" sz="2200" smtClean="0">
              <a:latin typeface="Calibri" pitchFamily="34" charset="0"/>
            </a:endParaRPr>
          </a:p>
          <a:p>
            <a:pPr>
              <a:lnSpc>
                <a:spcPct val="150000"/>
              </a:lnSpc>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smtClean="0">
                <a:latin typeface="Calibri" pitchFamily="34" charset="0"/>
              </a:rPr>
              <a:t> Mathematical and computer models</a:t>
            </a:r>
          </a:p>
          <a:p>
            <a:pPr>
              <a:lnSpc>
                <a:spcPct val="150000"/>
              </a:lnSpc>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smtClean="0">
                <a:latin typeface="Calibri" pitchFamily="34" charset="0"/>
              </a:rPr>
              <a:t> Algorithms, scripts, code</a:t>
            </a:r>
          </a:p>
          <a:p>
            <a:pPr>
              <a:lnSpc>
                <a:spcPct val="150000"/>
              </a:lnSpc>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smtClean="0">
                <a:solidFill>
                  <a:srgbClr val="000000"/>
                </a:solidFill>
                <a:latin typeface="Calibri" pitchFamily="34" charset="0"/>
              </a:rPr>
              <a:t> Simulation results</a:t>
            </a:r>
          </a:p>
          <a:p>
            <a:pPr>
              <a:lnSpc>
                <a:spcPct val="150000"/>
              </a:lnSpc>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smtClean="0">
                <a:latin typeface="Calibri" pitchFamily="34" charset="0"/>
              </a:rPr>
              <a:t> Methodologies and workflows</a:t>
            </a:r>
          </a:p>
          <a:p>
            <a:pPr>
              <a:lnSpc>
                <a:spcPct val="150000"/>
              </a:lnSpc>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smtClean="0">
                <a:solidFill>
                  <a:srgbClr val="000000"/>
                </a:solidFill>
                <a:latin typeface="Calibri" pitchFamily="34" charset="0"/>
              </a:rPr>
              <a:t> Text </a:t>
            </a:r>
            <a:r>
              <a:rPr lang="pl-PL" sz="2200" dirty="0" err="1">
                <a:solidFill>
                  <a:srgbClr val="000000"/>
                </a:solidFill>
                <a:latin typeface="Calibri" pitchFamily="34" charset="0"/>
              </a:rPr>
              <a:t>documents</a:t>
            </a:r>
            <a:r>
              <a:rPr lang="pl-PL" sz="2200" dirty="0">
                <a:solidFill>
                  <a:srgbClr val="000000"/>
                </a:solidFill>
                <a:latin typeface="Calibri" pitchFamily="34" charset="0"/>
              </a:rPr>
              <a:t>, lab notes</a:t>
            </a:r>
          </a:p>
          <a:p>
            <a:pPr>
              <a:lnSpc>
                <a:spcPct val="150000"/>
              </a:lnSpc>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smtClean="0">
                <a:latin typeface="Calibri" pitchFamily="34" charset="0"/>
              </a:rPr>
              <a:t> </a:t>
            </a:r>
            <a:r>
              <a:rPr lang="fr-FR" sz="2200" smtClean="0">
                <a:latin typeface="Calibri" pitchFamily="34" charset="0"/>
              </a:rPr>
              <a:t>Questionnaires</a:t>
            </a:r>
            <a:r>
              <a:rPr lang="fr-FR" sz="2200">
                <a:latin typeface="Calibri" pitchFamily="34" charset="0"/>
              </a:rPr>
              <a:t>, </a:t>
            </a:r>
            <a:r>
              <a:rPr lang="pl-PL" sz="2200" smtClean="0">
                <a:latin typeface="Calibri" pitchFamily="34" charset="0"/>
              </a:rPr>
              <a:t>responses</a:t>
            </a:r>
            <a:endParaRPr lang="pl-PL" sz="2200" dirty="0">
              <a:latin typeface="Calibri" pitchFamily="34" charset="0"/>
            </a:endParaRPr>
          </a:p>
        </p:txBody>
      </p:sp>
      <p:sp>
        <p:nvSpPr>
          <p:cNvPr id="14339" name="Tytuł 1"/>
          <p:cNvSpPr>
            <a:spLocks noGrp="1"/>
          </p:cNvSpPr>
          <p:nvPr>
            <p:ph type="title"/>
          </p:nvPr>
        </p:nvSpPr>
        <p:spPr>
          <a:xfrm>
            <a:off x="645739" y="3176"/>
            <a:ext cx="7886701" cy="1325563"/>
          </a:xfrm>
        </p:spPr>
        <p:txBody>
          <a:bodyPr/>
          <a:lstStyle/>
          <a:p>
            <a:pPr algn="ctr"/>
            <a:r>
              <a:rPr lang="pl-PL" smtClean="0">
                <a:solidFill>
                  <a:srgbClr val="000000"/>
                </a:solidFill>
                <a:ea typeface="Microsoft YaHei" pitchFamily="34" charset="-122"/>
              </a:rPr>
              <a:t>Examples of research data</a:t>
            </a:r>
            <a:endParaRPr lang="pl-PL" smtClean="0"/>
          </a:p>
        </p:txBody>
      </p:sp>
      <p:sp>
        <p:nvSpPr>
          <p:cNvPr id="4" name="Prostokąt 3"/>
          <p:cNvSpPr/>
          <p:nvPr/>
        </p:nvSpPr>
        <p:spPr>
          <a:xfrm>
            <a:off x="6732240" y="2276872"/>
            <a:ext cx="1944216" cy="769441"/>
          </a:xfrm>
          <a:prstGeom prst="rect">
            <a:avLst/>
          </a:prstGeom>
          <a:ln>
            <a:solidFill>
              <a:schemeClr val="bg1">
                <a:lumMod val="50000"/>
              </a:schemeClr>
            </a:solidFill>
          </a:ln>
        </p:spPr>
        <p:txBody>
          <a:bodyPr wrap="square">
            <a:spAutoFit/>
          </a:bodyPr>
          <a:lstStyle/>
          <a:p>
            <a:r>
              <a:rPr lang="en-US" sz="2200" smtClean="0"/>
              <a:t>• </a:t>
            </a:r>
            <a:r>
              <a:rPr lang="pl-PL" sz="2200" smtClean="0"/>
              <a:t>raw, primary</a:t>
            </a:r>
            <a:endParaRPr lang="en-US" sz="2200" smtClean="0"/>
          </a:p>
          <a:p>
            <a:r>
              <a:rPr lang="en-US" sz="2200" smtClean="0"/>
              <a:t>• </a:t>
            </a:r>
            <a:r>
              <a:rPr lang="pl-PL" sz="2200" smtClean="0"/>
              <a:t>secondary</a:t>
            </a:r>
            <a:endParaRPr lang="en-US" sz="2200"/>
          </a:p>
        </p:txBody>
      </p:sp>
      <p:sp>
        <p:nvSpPr>
          <p:cNvPr id="5" name="Prostokąt 4"/>
          <p:cNvSpPr/>
          <p:nvPr/>
        </p:nvSpPr>
        <p:spPr>
          <a:xfrm>
            <a:off x="6228184" y="3429000"/>
            <a:ext cx="2069976" cy="769441"/>
          </a:xfrm>
          <a:prstGeom prst="rect">
            <a:avLst/>
          </a:prstGeom>
          <a:ln>
            <a:solidFill>
              <a:schemeClr val="bg1">
                <a:lumMod val="50000"/>
              </a:schemeClr>
            </a:solidFill>
          </a:ln>
        </p:spPr>
        <p:txBody>
          <a:bodyPr wrap="square">
            <a:spAutoFit/>
          </a:bodyPr>
          <a:lstStyle/>
          <a:p>
            <a:r>
              <a:rPr lang="en-US" sz="2200" smtClean="0"/>
              <a:t>•</a:t>
            </a:r>
            <a:r>
              <a:rPr lang="pl-PL" sz="2200" smtClean="0"/>
              <a:t> quantitative</a:t>
            </a:r>
          </a:p>
          <a:p>
            <a:r>
              <a:rPr lang="en-US" sz="2200" smtClean="0"/>
              <a:t>•</a:t>
            </a:r>
            <a:r>
              <a:rPr lang="pl-PL" sz="2200" smtClean="0"/>
              <a:t> qualitative</a:t>
            </a:r>
            <a:endParaRPr lang="en-US" sz="2200" smtClean="0"/>
          </a:p>
        </p:txBody>
      </p:sp>
      <p:sp>
        <p:nvSpPr>
          <p:cNvPr id="6" name="Prostokąt 5"/>
          <p:cNvSpPr/>
          <p:nvPr/>
        </p:nvSpPr>
        <p:spPr>
          <a:xfrm>
            <a:off x="6588224" y="4509120"/>
            <a:ext cx="2250504" cy="1107996"/>
          </a:xfrm>
          <a:prstGeom prst="rect">
            <a:avLst/>
          </a:prstGeom>
          <a:ln>
            <a:solidFill>
              <a:schemeClr val="bg1">
                <a:lumMod val="50000"/>
              </a:schemeClr>
            </a:solidFill>
          </a:ln>
        </p:spPr>
        <p:txBody>
          <a:bodyPr wrap="square">
            <a:spAutoFit/>
          </a:bodyPr>
          <a:lstStyle/>
          <a:p>
            <a:r>
              <a:rPr lang="en-US" sz="2200" smtClean="0"/>
              <a:t>• obser</a:t>
            </a:r>
            <a:r>
              <a:rPr lang="pl-PL" sz="2200" smtClean="0"/>
              <a:t>vational</a:t>
            </a:r>
            <a:endParaRPr lang="en-US" sz="2200" smtClean="0"/>
          </a:p>
          <a:p>
            <a:r>
              <a:rPr lang="en-US" sz="2200" smtClean="0"/>
              <a:t>• e</a:t>
            </a:r>
            <a:r>
              <a:rPr lang="pl-PL" sz="2200" smtClean="0"/>
              <a:t>xperimental</a:t>
            </a:r>
            <a:endParaRPr lang="en-US" sz="2200" smtClean="0"/>
          </a:p>
          <a:p>
            <a:r>
              <a:rPr lang="en-US" sz="2200" smtClean="0"/>
              <a:t>• </a:t>
            </a:r>
            <a:r>
              <a:rPr lang="pl-PL" sz="2200" smtClean="0"/>
              <a:t>simulational</a:t>
            </a:r>
            <a:endParaRPr lang="en-US" sz="2200"/>
          </a:p>
        </p:txBody>
      </p:sp>
      <p:grpSp>
        <p:nvGrpSpPr>
          <p:cNvPr id="12" name="Grupa 11"/>
          <p:cNvGrpSpPr/>
          <p:nvPr/>
        </p:nvGrpSpPr>
        <p:grpSpPr>
          <a:xfrm>
            <a:off x="7541472" y="5805264"/>
            <a:ext cx="54864" cy="360040"/>
            <a:chOff x="7308304" y="5733256"/>
            <a:chExt cx="54864" cy="360040"/>
          </a:xfrm>
        </p:grpSpPr>
        <p:sp>
          <p:nvSpPr>
            <p:cNvPr id="9" name="Schemat blokowy: łącznik 8"/>
            <p:cNvSpPr>
              <a:spLocks noChangeAspect="1"/>
            </p:cNvSpPr>
            <p:nvPr/>
          </p:nvSpPr>
          <p:spPr>
            <a:xfrm>
              <a:off x="7308304" y="5733256"/>
              <a:ext cx="54864" cy="548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chemat blokowy: łącznik 9"/>
            <p:cNvSpPr>
              <a:spLocks noChangeAspect="1"/>
            </p:cNvSpPr>
            <p:nvPr/>
          </p:nvSpPr>
          <p:spPr>
            <a:xfrm>
              <a:off x="7308304" y="5885656"/>
              <a:ext cx="54864" cy="548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chemat blokowy: łącznik 10"/>
            <p:cNvSpPr>
              <a:spLocks noChangeAspect="1"/>
            </p:cNvSpPr>
            <p:nvPr/>
          </p:nvSpPr>
          <p:spPr>
            <a:xfrm>
              <a:off x="7308304" y="6038432"/>
              <a:ext cx="54864" cy="5486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755576" y="1628800"/>
            <a:ext cx="7704856" cy="3323987"/>
          </a:xfrm>
          <a:prstGeom prst="rect">
            <a:avLst/>
          </a:prstGeom>
          <a:noFill/>
        </p:spPr>
        <p:txBody>
          <a:bodyPr wrap="square">
            <a:spAutoFit/>
          </a:bodyPr>
          <a:lstStyle/>
          <a:p>
            <a:pPr marL="457200" indent="-457200">
              <a:lnSpc>
                <a:spcPct val="150000"/>
              </a:lnSpc>
              <a:buFont typeface="Arial" panose="020B0604020202020204" pitchFamily="34" charset="0"/>
              <a:buChar char="•"/>
              <a:defRPr/>
            </a:pPr>
            <a:r>
              <a:rPr lang="pl-PL" sz="2800" b="1" smtClean="0"/>
              <a:t>From funders </a:t>
            </a:r>
            <a:r>
              <a:rPr lang="pl-PL" sz="2800" smtClean="0"/>
              <a:t>(grant agreements): require making a Data Management Plan (DMP) and preservation and/or sharing of research data.</a:t>
            </a:r>
            <a:endParaRPr lang="pl-PL" sz="2800" b="1" smtClean="0">
              <a:latin typeface="+mn-lt"/>
              <a:cs typeface="+mn-cs"/>
            </a:endParaRPr>
          </a:p>
          <a:p>
            <a:pPr marL="457200" indent="-457200" fontAlgn="auto">
              <a:lnSpc>
                <a:spcPct val="150000"/>
              </a:lnSpc>
              <a:spcBef>
                <a:spcPts val="0"/>
              </a:spcBef>
              <a:spcAft>
                <a:spcPts val="0"/>
              </a:spcAft>
              <a:buFont typeface="Arial" panose="020B0604020202020204" pitchFamily="34" charset="0"/>
              <a:buChar char="•"/>
              <a:defRPr/>
            </a:pPr>
            <a:r>
              <a:rPr lang="pl-PL" sz="2800" b="1" smtClean="0">
                <a:latin typeface="+mn-lt"/>
                <a:cs typeface="+mn-cs"/>
              </a:rPr>
              <a:t>From journals</a:t>
            </a:r>
            <a:r>
              <a:rPr lang="pl-PL" sz="2800" smtClean="0">
                <a:latin typeface="+mn-lt"/>
                <a:cs typeface="+mn-cs"/>
              </a:rPr>
              <a:t> (publishing agreements): require sharing of data </a:t>
            </a:r>
            <a:r>
              <a:rPr lang="pl-PL" sz="2800" err="1">
                <a:latin typeface="+mn-lt"/>
                <a:cs typeface="+mn-cs"/>
              </a:rPr>
              <a:t>underlying</a:t>
            </a:r>
            <a:r>
              <a:rPr lang="pl-PL" sz="2800">
                <a:latin typeface="+mn-lt"/>
                <a:cs typeface="+mn-cs"/>
              </a:rPr>
              <a:t> </a:t>
            </a:r>
            <a:r>
              <a:rPr lang="pl-PL" sz="2800" smtClean="0">
                <a:latin typeface="+mn-lt"/>
                <a:cs typeface="+mn-cs"/>
              </a:rPr>
              <a:t>published article.</a:t>
            </a:r>
            <a:endParaRPr lang="pl-PL" sz="2800" dirty="0">
              <a:latin typeface="+mn-lt"/>
              <a:cs typeface="+mn-cs"/>
            </a:endParaRPr>
          </a:p>
        </p:txBody>
      </p:sp>
      <p:sp>
        <p:nvSpPr>
          <p:cNvPr id="4" name="Tytuł 1"/>
          <p:cNvSpPr txBox="1">
            <a:spLocks/>
          </p:cNvSpPr>
          <p:nvPr/>
        </p:nvSpPr>
        <p:spPr>
          <a:xfrm>
            <a:off x="645739" y="231229"/>
            <a:ext cx="7886701" cy="1325563"/>
          </a:xfrm>
          <a:prstGeom prst="rect">
            <a:avLst/>
          </a:prstGeom>
        </p:spPr>
        <p:txBody>
          <a:bodyPr/>
          <a:lstStyle/>
          <a:p>
            <a:pPr lvl="0" algn="ctr">
              <a:spcBef>
                <a:spcPct val="0"/>
              </a:spcBef>
            </a:pPr>
            <a:r>
              <a:rPr lang="pl-PL" sz="4400" smtClean="0"/>
              <a:t>Data sharing requirements</a:t>
            </a:r>
            <a:endParaRPr kumimoji="0" lang="pl-PL" sz="4400" b="0" i="0" u="none" strike="noStrike" kern="1200" cap="none" spc="0" normalizeH="0" baseline="0" noProof="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645739" y="231229"/>
            <a:ext cx="7886701" cy="1325563"/>
          </a:xfrm>
          <a:prstGeom prst="rect">
            <a:avLst/>
          </a:prstGeom>
        </p:spPr>
        <p:txBody>
          <a:bodyPr/>
          <a:lstStyle/>
          <a:p>
            <a:pPr lvl="0" algn="ctr">
              <a:spcBef>
                <a:spcPct val="0"/>
              </a:spcBef>
            </a:pPr>
            <a:r>
              <a:rPr lang="pl-PL" sz="4400" smtClean="0"/>
              <a:t>NCN research data policy</a:t>
            </a:r>
            <a:endParaRPr kumimoji="0" lang="pl-PL" sz="4400" b="0" i="0" u="none" strike="noStrike" kern="1200" cap="none" spc="0" normalizeH="0" baseline="0" noProof="0" smtClean="0">
              <a:ln>
                <a:noFill/>
              </a:ln>
              <a:solidFill>
                <a:schemeClr val="tx1"/>
              </a:solidFill>
              <a:effectLst/>
              <a:uLnTx/>
              <a:uFillTx/>
              <a:latin typeface="+mj-lt"/>
              <a:ea typeface="+mj-ea"/>
              <a:cs typeface="+mj-cs"/>
            </a:endParaRPr>
          </a:p>
        </p:txBody>
      </p:sp>
      <p:sp>
        <p:nvSpPr>
          <p:cNvPr id="3" name="pole tekstowe 2"/>
          <p:cNvSpPr txBox="1"/>
          <p:nvPr/>
        </p:nvSpPr>
        <p:spPr>
          <a:xfrm>
            <a:off x="899592" y="1556792"/>
            <a:ext cx="7056784" cy="4247317"/>
          </a:xfrm>
          <a:prstGeom prst="rect">
            <a:avLst/>
          </a:prstGeom>
          <a:noFill/>
        </p:spPr>
        <p:txBody>
          <a:bodyPr wrap="square" rtlCol="0">
            <a:spAutoFit/>
          </a:bodyPr>
          <a:lstStyle/>
          <a:p>
            <a:pPr marL="342900" indent="-342900">
              <a:lnSpc>
                <a:spcPct val="150000"/>
              </a:lnSpc>
              <a:buAutoNum type="arabicPeriod"/>
            </a:pPr>
            <a:r>
              <a:rPr lang="pl-PL" sz="2000" smtClean="0"/>
              <a:t>You must prepare a </a:t>
            </a:r>
            <a:r>
              <a:rPr lang="pl-PL" sz="2000" b="1" smtClean="0"/>
              <a:t>Data Management Plan (DMP)</a:t>
            </a:r>
            <a:r>
              <a:rPr lang="pl-PL" sz="2000" smtClean="0"/>
              <a:t> for your project and you must report on its implementation.</a:t>
            </a:r>
          </a:p>
          <a:p>
            <a:pPr marL="342900" indent="-342900">
              <a:lnSpc>
                <a:spcPct val="150000"/>
              </a:lnSpc>
              <a:buAutoNum type="arabicPeriod"/>
            </a:pPr>
            <a:r>
              <a:rPr lang="pl-PL" sz="2000" smtClean="0"/>
              <a:t>You are obliged to </a:t>
            </a:r>
            <a:r>
              <a:rPr lang="pl-PL" sz="2000" b="1" smtClean="0"/>
              <a:t>safely store</a:t>
            </a:r>
            <a:r>
              <a:rPr lang="pl-PL" sz="2000" smtClean="0"/>
              <a:t> all scientifically valuable data obtained in the project for at least 10 years and all of the metadata infinitely.</a:t>
            </a:r>
          </a:p>
          <a:p>
            <a:pPr marL="342900" indent="-342900">
              <a:lnSpc>
                <a:spcPct val="150000"/>
              </a:lnSpc>
              <a:buAutoNum type="arabicPeriod"/>
            </a:pPr>
            <a:r>
              <a:rPr lang="pl-PL" sz="2000" smtClean="0"/>
              <a:t>You must </a:t>
            </a:r>
            <a:r>
              <a:rPr lang="pl-PL" sz="2000" b="1" smtClean="0"/>
              <a:t>openly share</a:t>
            </a:r>
            <a:r>
              <a:rPr lang="pl-PL" sz="2000" smtClean="0"/>
              <a:t> all data underlying published findings according to FAIR rules, unless the data should not be opened.</a:t>
            </a:r>
          </a:p>
          <a:p>
            <a:pPr marL="342900" indent="-342900">
              <a:lnSpc>
                <a:spcPct val="150000"/>
              </a:lnSpc>
              <a:buAutoNum type="arabicPeriod"/>
            </a:pPr>
            <a:r>
              <a:rPr lang="pl-PL" sz="2000" smtClean="0"/>
              <a:t>If there are some parts of this data that you are not sharing openly, you must </a:t>
            </a:r>
            <a:r>
              <a:rPr lang="pl-PL" sz="2000" b="1" smtClean="0"/>
              <a:t>explain why</a:t>
            </a:r>
            <a:r>
              <a:rPr lang="pl-PL" sz="2000" smtClean="0"/>
              <a:t>.</a:t>
            </a:r>
            <a:endParaRPr lang="en-US" sz="2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645739" y="231229"/>
            <a:ext cx="7886701" cy="1325563"/>
          </a:xfrm>
          <a:prstGeom prst="rect">
            <a:avLst/>
          </a:prstGeom>
        </p:spPr>
        <p:txBody>
          <a:bodyPr/>
          <a:lstStyle/>
          <a:p>
            <a:pPr lvl="0" algn="ctr">
              <a:spcBef>
                <a:spcPct val="0"/>
              </a:spcBef>
            </a:pPr>
            <a:r>
              <a:rPr lang="pl-PL" sz="4400" dirty="0" err="1" smtClean="0"/>
              <a:t>Why</a:t>
            </a:r>
            <a:r>
              <a:rPr lang="pl-PL" sz="4400" dirty="0" smtClean="0"/>
              <a:t> </a:t>
            </a:r>
            <a:r>
              <a:rPr lang="pl-PL" sz="4400" dirty="0" err="1" smtClean="0"/>
              <a:t>share</a:t>
            </a:r>
            <a:r>
              <a:rPr lang="pl-PL" sz="4400" dirty="0" smtClean="0"/>
              <a:t> data?</a:t>
            </a:r>
            <a:endParaRPr kumimoji="0" lang="pl-PL"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pole tekstowe 5"/>
          <p:cNvSpPr txBox="1"/>
          <p:nvPr/>
        </p:nvSpPr>
        <p:spPr>
          <a:xfrm>
            <a:off x="1187624" y="1340768"/>
            <a:ext cx="6912768" cy="2400657"/>
          </a:xfrm>
          <a:prstGeom prst="rect">
            <a:avLst/>
          </a:prstGeom>
          <a:noFill/>
        </p:spPr>
        <p:txBody>
          <a:bodyPr wrap="square" rtlCol="0">
            <a:spAutoFit/>
          </a:bodyPr>
          <a:lstStyle/>
          <a:p>
            <a:pPr>
              <a:lnSpc>
                <a:spcPct val="150000"/>
              </a:lnSpc>
            </a:pPr>
            <a:r>
              <a:rPr lang="pl-PL" sz="2000" smtClean="0"/>
              <a:t>Two main goals of the move towards Open Research Data:</a:t>
            </a:r>
          </a:p>
          <a:p>
            <a:pPr>
              <a:lnSpc>
                <a:spcPct val="150000"/>
              </a:lnSpc>
            </a:pPr>
            <a:r>
              <a:rPr lang="pl-PL" sz="2000" smtClean="0"/>
              <a:t>-- unlocking the full potential of conducted research by fostering data </a:t>
            </a:r>
            <a:r>
              <a:rPr lang="pl-PL" sz="2000" b="1" smtClean="0"/>
              <a:t>REUSE</a:t>
            </a:r>
          </a:p>
          <a:p>
            <a:pPr>
              <a:lnSpc>
                <a:spcPct val="150000"/>
              </a:lnSpc>
            </a:pPr>
            <a:r>
              <a:rPr lang="pl-PL" sz="2000" smtClean="0"/>
              <a:t>-- improving the quality of the scientific record by enhancing research </a:t>
            </a:r>
            <a:r>
              <a:rPr lang="pl-PL" sz="2000" b="1" smtClean="0"/>
              <a:t>REPRODUCIBILITY</a:t>
            </a:r>
            <a:endParaRPr lang="en-US" sz="2000" b="1"/>
          </a:p>
        </p:txBody>
      </p:sp>
      <p:sp>
        <p:nvSpPr>
          <p:cNvPr id="8" name="Prostokąt 7"/>
          <p:cNvSpPr/>
          <p:nvPr/>
        </p:nvSpPr>
        <p:spPr>
          <a:xfrm>
            <a:off x="539552" y="4077072"/>
            <a:ext cx="8136904" cy="2492990"/>
          </a:xfrm>
          <a:prstGeom prst="rect">
            <a:avLst/>
          </a:prstGeom>
          <a:solidFill>
            <a:schemeClr val="accent1">
              <a:lumMod val="20000"/>
              <a:lumOff val="80000"/>
            </a:schemeClr>
          </a:solidFill>
        </p:spPr>
        <p:txBody>
          <a:bodyPr wrap="square">
            <a:spAutoFit/>
          </a:bodyPr>
          <a:lstStyle/>
          <a:p>
            <a:pPr algn="just"/>
            <a:r>
              <a:rPr lang="pl-PL" i="1" smtClean="0"/>
              <a:t>European Commission:</a:t>
            </a:r>
          </a:p>
          <a:p>
            <a:pPr algn="just"/>
            <a:r>
              <a:rPr lang="pl-PL" smtClean="0"/>
              <a:t>„</a:t>
            </a:r>
            <a:r>
              <a:rPr lang="en-US" smtClean="0"/>
              <a:t>Open </a:t>
            </a:r>
            <a:r>
              <a:rPr lang="en-US" dirty="0" smtClean="0"/>
              <a:t>Science encourages collaboration across academia, industry, public authorities, and citizen groups. When these groups are invited to participate in the research and innovation process, creativity and trust in science increases. This engagement process leads to </a:t>
            </a:r>
            <a:r>
              <a:rPr lang="en-US" b="1" dirty="0" smtClean="0"/>
              <a:t>greater transparency</a:t>
            </a:r>
            <a:r>
              <a:rPr lang="en-US" dirty="0" smtClean="0"/>
              <a:t> in the research process, </a:t>
            </a:r>
            <a:r>
              <a:rPr lang="en-US" b="1" dirty="0" smtClean="0"/>
              <a:t>greater potential impact</a:t>
            </a:r>
            <a:r>
              <a:rPr lang="en-US" dirty="0" smtClean="0"/>
              <a:t> of research, </a:t>
            </a:r>
            <a:r>
              <a:rPr lang="en-US" b="1" dirty="0" smtClean="0"/>
              <a:t>more efficient research</a:t>
            </a:r>
            <a:r>
              <a:rPr lang="en-US" dirty="0" smtClean="0"/>
              <a:t> processes and </a:t>
            </a:r>
            <a:r>
              <a:rPr lang="en-US" b="1" dirty="0" smtClean="0"/>
              <a:t>opportunities for global scientific </a:t>
            </a:r>
            <a:r>
              <a:rPr lang="en-US" b="1" smtClean="0"/>
              <a:t>collaboration</a:t>
            </a:r>
            <a:r>
              <a:rPr lang="en-US" smtClean="0"/>
              <a:t>.</a:t>
            </a:r>
            <a:r>
              <a:rPr lang="pl-PL" smtClean="0"/>
              <a:t>”</a:t>
            </a:r>
          </a:p>
          <a:p>
            <a:pPr algn="just"/>
            <a:endParaRPr lang="pl-PL" smtClean="0"/>
          </a:p>
          <a:p>
            <a:pPr algn="just"/>
            <a:r>
              <a:rPr lang="pl-PL" sz="1200" smtClean="0">
                <a:hlinkClick r:id="rId3"/>
              </a:rPr>
              <a:t>https://rea.ec.europa.eu/open-science_en</a:t>
            </a:r>
            <a:endParaRPr lang="pl-PL"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2"/>
          <p:cNvSpPr txBox="1">
            <a:spLocks noChangeArrowheads="1"/>
          </p:cNvSpPr>
          <p:nvPr/>
        </p:nvSpPr>
        <p:spPr bwMode="auto">
          <a:xfrm>
            <a:off x="323527" y="1884905"/>
            <a:ext cx="8495475" cy="2862322"/>
          </a:xfrm>
          <a:prstGeom prst="rect">
            <a:avLst/>
          </a:prstGeom>
          <a:noFill/>
          <a:ln w="9525">
            <a:noFill/>
            <a:miter lim="800000"/>
            <a:headEnd/>
            <a:tailEnd/>
          </a:ln>
        </p:spPr>
        <p:txBody>
          <a:bodyPr wrap="square">
            <a:spAutoFit/>
          </a:bodyPr>
          <a:lstStyle/>
          <a:p>
            <a:pPr marL="514350" indent="-514350">
              <a:lnSpc>
                <a:spcPct val="150000"/>
              </a:lnSpc>
              <a:buFont typeface="Wingdings" pitchFamily="2" charset="2"/>
              <a:buChar char="Ø"/>
            </a:pPr>
            <a:r>
              <a:rPr lang="pl-PL" b="1" dirty="0" smtClean="0">
                <a:latin typeface="Calibri" pitchFamily="34" charset="0"/>
              </a:rPr>
              <a:t>FAIR data</a:t>
            </a:r>
            <a:endParaRPr lang="pl-PL" dirty="0" smtClean="0">
              <a:latin typeface="Calibri" pitchFamily="34" charset="0"/>
            </a:endParaRPr>
          </a:p>
          <a:p>
            <a:pPr lvl="1">
              <a:lnSpc>
                <a:spcPct val="150000"/>
              </a:lnSpc>
            </a:pPr>
            <a:r>
              <a:rPr lang="pl-PL" u="sng" dirty="0" err="1" smtClean="0">
                <a:latin typeface="Calibri" pitchFamily="34" charset="0"/>
              </a:rPr>
              <a:t>F</a:t>
            </a:r>
            <a:r>
              <a:rPr lang="pl-PL" dirty="0" err="1" smtClean="0">
                <a:latin typeface="Calibri" pitchFamily="34" charset="0"/>
              </a:rPr>
              <a:t>indable</a:t>
            </a:r>
            <a:r>
              <a:rPr lang="pl-PL" dirty="0" smtClean="0">
                <a:latin typeface="Calibri" pitchFamily="34" charset="0"/>
              </a:rPr>
              <a:t>		- independent </a:t>
            </a:r>
            <a:r>
              <a:rPr lang="pl-PL" dirty="0" err="1" smtClean="0">
                <a:latin typeface="Calibri" pitchFamily="34" charset="0"/>
              </a:rPr>
              <a:t>entity</a:t>
            </a:r>
            <a:r>
              <a:rPr lang="pl-PL" dirty="0" smtClean="0">
                <a:latin typeface="Calibri" pitchFamily="34" charset="0"/>
              </a:rPr>
              <a:t>, </a:t>
            </a:r>
            <a:r>
              <a:rPr lang="pl-PL" dirty="0" err="1" smtClean="0">
                <a:latin typeface="Calibri" pitchFamily="34" charset="0"/>
              </a:rPr>
              <a:t>well-described</a:t>
            </a:r>
            <a:endParaRPr lang="pl-PL" dirty="0" smtClean="0">
              <a:latin typeface="Calibri" pitchFamily="34" charset="0"/>
            </a:endParaRPr>
          </a:p>
          <a:p>
            <a:pPr lvl="1">
              <a:lnSpc>
                <a:spcPct val="150000"/>
              </a:lnSpc>
            </a:pPr>
            <a:r>
              <a:rPr lang="pl-PL" u="sng" dirty="0" err="1" smtClean="0">
                <a:latin typeface="Calibri" pitchFamily="34" charset="0"/>
              </a:rPr>
              <a:t>A</a:t>
            </a:r>
            <a:r>
              <a:rPr lang="pl-PL" dirty="0" err="1" smtClean="0">
                <a:latin typeface="Calibri" pitchFamily="34" charset="0"/>
              </a:rPr>
              <a:t>ccessible</a:t>
            </a:r>
            <a:r>
              <a:rPr lang="pl-PL" dirty="0" smtClean="0">
                <a:latin typeface="Calibri" pitchFamily="34" charset="0"/>
              </a:rPr>
              <a:t>		- </a:t>
            </a:r>
            <a:r>
              <a:rPr lang="pl-PL" dirty="0" err="1" smtClean="0">
                <a:latin typeface="Calibri" pitchFamily="34" charset="0"/>
              </a:rPr>
              <a:t>in</a:t>
            </a:r>
            <a:r>
              <a:rPr lang="pl-PL" dirty="0" smtClean="0">
                <a:latin typeface="Calibri" pitchFamily="34" charset="0"/>
              </a:rPr>
              <a:t> a </a:t>
            </a:r>
            <a:r>
              <a:rPr lang="pl-PL" dirty="0" err="1" smtClean="0">
                <a:latin typeface="Calibri" pitchFamily="34" charset="0"/>
              </a:rPr>
              <a:t>repository</a:t>
            </a:r>
            <a:r>
              <a:rPr lang="pl-PL" dirty="0" smtClean="0">
                <a:latin typeface="Calibri" pitchFamily="34" charset="0"/>
              </a:rPr>
              <a:t> </a:t>
            </a:r>
            <a:r>
              <a:rPr lang="pl-PL" dirty="0" err="1" smtClean="0">
                <a:latin typeface="Calibri" pitchFamily="34" charset="0"/>
              </a:rPr>
              <a:t>or</a:t>
            </a:r>
            <a:r>
              <a:rPr lang="pl-PL" dirty="0" smtClean="0">
                <a:latin typeface="Calibri" pitchFamily="34" charset="0"/>
              </a:rPr>
              <a:t> </a:t>
            </a:r>
            <a:r>
              <a:rPr lang="pl-PL" dirty="0" err="1" smtClean="0">
                <a:latin typeface="Calibri" pitchFamily="34" charset="0"/>
              </a:rPr>
              <a:t>archive</a:t>
            </a:r>
            <a:r>
              <a:rPr lang="pl-PL" dirty="0" smtClean="0">
                <a:latin typeface="Calibri" pitchFamily="34" charset="0"/>
              </a:rPr>
              <a:t>, </a:t>
            </a:r>
            <a:r>
              <a:rPr lang="pl-PL" dirty="0" err="1" smtClean="0">
                <a:latin typeface="Calibri" pitchFamily="34" charset="0"/>
              </a:rPr>
              <a:t>without</a:t>
            </a:r>
            <a:r>
              <a:rPr lang="pl-PL" dirty="0" smtClean="0">
                <a:latin typeface="Calibri" pitchFamily="34" charset="0"/>
              </a:rPr>
              <a:t> </a:t>
            </a:r>
            <a:r>
              <a:rPr lang="pl-PL" dirty="0" err="1" smtClean="0">
                <a:latin typeface="Calibri" pitchFamily="34" charset="0"/>
              </a:rPr>
              <a:t>access</a:t>
            </a:r>
            <a:r>
              <a:rPr lang="pl-PL" dirty="0" smtClean="0">
                <a:latin typeface="Calibri" pitchFamily="34" charset="0"/>
              </a:rPr>
              <a:t> </a:t>
            </a:r>
            <a:r>
              <a:rPr lang="pl-PL" dirty="0" err="1" smtClean="0">
                <a:latin typeface="Calibri" pitchFamily="34" charset="0"/>
              </a:rPr>
              <a:t>restrictions</a:t>
            </a:r>
            <a:endParaRPr lang="pl-PL" dirty="0" smtClean="0">
              <a:latin typeface="Calibri" pitchFamily="34" charset="0"/>
            </a:endParaRPr>
          </a:p>
          <a:p>
            <a:pPr lvl="1">
              <a:lnSpc>
                <a:spcPct val="150000"/>
              </a:lnSpc>
            </a:pPr>
            <a:r>
              <a:rPr lang="pl-PL" u="sng" dirty="0" err="1" smtClean="0">
                <a:latin typeface="Calibri" pitchFamily="34" charset="0"/>
              </a:rPr>
              <a:t>I</a:t>
            </a:r>
            <a:r>
              <a:rPr lang="pl-PL" dirty="0" err="1" smtClean="0">
                <a:latin typeface="Calibri" pitchFamily="34" charset="0"/>
              </a:rPr>
              <a:t>nteroperable</a:t>
            </a:r>
            <a:r>
              <a:rPr lang="pl-PL" dirty="0" smtClean="0">
                <a:latin typeface="Calibri" pitchFamily="34" charset="0"/>
              </a:rPr>
              <a:t>		- </a:t>
            </a:r>
            <a:r>
              <a:rPr lang="pl-PL" dirty="0" err="1" smtClean="0">
                <a:latin typeface="Calibri" pitchFamily="34" charset="0"/>
              </a:rPr>
              <a:t>easy</a:t>
            </a:r>
            <a:r>
              <a:rPr lang="pl-PL" dirty="0" smtClean="0">
                <a:latin typeface="Calibri" pitchFamily="34" charset="0"/>
              </a:rPr>
              <a:t> to </a:t>
            </a:r>
            <a:r>
              <a:rPr lang="pl-PL" dirty="0" err="1" smtClean="0">
                <a:latin typeface="Calibri" pitchFamily="34" charset="0"/>
              </a:rPr>
              <a:t>combine</a:t>
            </a:r>
            <a:r>
              <a:rPr lang="pl-PL" dirty="0" smtClean="0">
                <a:latin typeface="Calibri" pitchFamily="34" charset="0"/>
              </a:rPr>
              <a:t> </a:t>
            </a:r>
            <a:r>
              <a:rPr lang="pl-PL" dirty="0" err="1" smtClean="0">
                <a:latin typeface="Calibri" pitchFamily="34" charset="0"/>
              </a:rPr>
              <a:t>with</a:t>
            </a:r>
            <a:r>
              <a:rPr lang="pl-PL" dirty="0" smtClean="0">
                <a:latin typeface="Calibri" pitchFamily="34" charset="0"/>
              </a:rPr>
              <a:t> </a:t>
            </a:r>
            <a:r>
              <a:rPr lang="pl-PL" dirty="0" err="1" smtClean="0">
                <a:latin typeface="Calibri" pitchFamily="34" charset="0"/>
              </a:rPr>
              <a:t>other</a:t>
            </a:r>
            <a:r>
              <a:rPr lang="pl-PL" dirty="0" smtClean="0">
                <a:latin typeface="Calibri" pitchFamily="34" charset="0"/>
              </a:rPr>
              <a:t> </a:t>
            </a:r>
            <a:r>
              <a:rPr lang="pl-PL" dirty="0" err="1" smtClean="0">
                <a:latin typeface="Calibri" pitchFamily="34" charset="0"/>
              </a:rPr>
              <a:t>datasets</a:t>
            </a:r>
            <a:r>
              <a:rPr lang="pl-PL" dirty="0" smtClean="0">
                <a:latin typeface="Calibri" pitchFamily="34" charset="0"/>
              </a:rPr>
              <a:t> (format, </a:t>
            </a:r>
            <a:r>
              <a:rPr lang="pl-PL" dirty="0" err="1" smtClean="0">
                <a:latin typeface="Calibri" pitchFamily="34" charset="0"/>
              </a:rPr>
              <a:t>structure</a:t>
            </a:r>
            <a:r>
              <a:rPr lang="pl-PL" dirty="0" smtClean="0">
                <a:latin typeface="Calibri" pitchFamily="34" charset="0"/>
              </a:rPr>
              <a:t>)</a:t>
            </a:r>
          </a:p>
          <a:p>
            <a:pPr lvl="1">
              <a:lnSpc>
                <a:spcPct val="150000"/>
              </a:lnSpc>
            </a:pPr>
            <a:r>
              <a:rPr lang="pl-PL" u="sng" dirty="0" err="1" smtClean="0">
                <a:latin typeface="Calibri" pitchFamily="34" charset="0"/>
              </a:rPr>
              <a:t>R</a:t>
            </a:r>
            <a:r>
              <a:rPr lang="pl-PL" dirty="0" err="1" smtClean="0">
                <a:latin typeface="Calibri" pitchFamily="34" charset="0"/>
              </a:rPr>
              <a:t>eusable</a:t>
            </a:r>
            <a:r>
              <a:rPr lang="pl-PL" dirty="0" smtClean="0">
                <a:latin typeface="Calibri" pitchFamily="34" charset="0"/>
              </a:rPr>
              <a:t>		- </a:t>
            </a:r>
            <a:r>
              <a:rPr lang="pl-PL" dirty="0" err="1" smtClean="0">
                <a:latin typeface="Calibri" pitchFamily="34" charset="0"/>
              </a:rPr>
              <a:t>technically</a:t>
            </a:r>
            <a:r>
              <a:rPr lang="pl-PL" dirty="0" smtClean="0">
                <a:latin typeface="Calibri" pitchFamily="34" charset="0"/>
              </a:rPr>
              <a:t> (</a:t>
            </a:r>
            <a:r>
              <a:rPr lang="pl-PL" dirty="0" err="1" smtClean="0">
                <a:latin typeface="Calibri" pitchFamily="34" charset="0"/>
              </a:rPr>
              <a:t>documentation</a:t>
            </a:r>
            <a:r>
              <a:rPr lang="pl-PL" dirty="0" smtClean="0">
                <a:latin typeface="Calibri" pitchFamily="34" charset="0"/>
              </a:rPr>
              <a:t>) and </a:t>
            </a:r>
            <a:r>
              <a:rPr lang="pl-PL" dirty="0" err="1" smtClean="0">
                <a:latin typeface="Calibri" pitchFamily="34" charset="0"/>
              </a:rPr>
              <a:t>legally</a:t>
            </a:r>
            <a:r>
              <a:rPr lang="pl-PL" dirty="0" smtClean="0">
                <a:latin typeface="Calibri" pitchFamily="34" charset="0"/>
              </a:rPr>
              <a:t> (</a:t>
            </a:r>
            <a:r>
              <a:rPr lang="pl-PL" dirty="0" err="1" smtClean="0">
                <a:latin typeface="Calibri" pitchFamily="34" charset="0"/>
              </a:rPr>
              <a:t>open</a:t>
            </a:r>
            <a:r>
              <a:rPr lang="pl-PL" dirty="0" smtClean="0">
                <a:latin typeface="Calibri" pitchFamily="34" charset="0"/>
              </a:rPr>
              <a:t> </a:t>
            </a:r>
            <a:r>
              <a:rPr lang="pl-PL" dirty="0" err="1" smtClean="0">
                <a:latin typeface="Calibri" pitchFamily="34" charset="0"/>
              </a:rPr>
              <a:t>licensing</a:t>
            </a:r>
            <a:r>
              <a:rPr lang="pl-PL" dirty="0" smtClean="0">
                <a:latin typeface="Calibri" pitchFamily="34" charset="0"/>
              </a:rPr>
              <a:t>) </a:t>
            </a:r>
          </a:p>
          <a:p>
            <a:pPr lvl="1">
              <a:lnSpc>
                <a:spcPct val="150000"/>
              </a:lnSpc>
            </a:pPr>
            <a:endParaRPr lang="pl-PL" dirty="0" smtClean="0">
              <a:latin typeface="Calibri" pitchFamily="34" charset="0"/>
            </a:endParaRPr>
          </a:p>
          <a:p>
            <a:pPr lvl="1" algn="r">
              <a:lnSpc>
                <a:spcPct val="150000"/>
              </a:lnSpc>
            </a:pPr>
            <a:r>
              <a:rPr lang="pl-PL" sz="1200" dirty="0" err="1" smtClean="0">
                <a:latin typeface="Calibri" pitchFamily="34" charset="0"/>
              </a:rPr>
              <a:t>Wilkinson</a:t>
            </a:r>
            <a:r>
              <a:rPr lang="pl-PL" sz="1200" dirty="0" smtClean="0">
                <a:latin typeface="Calibri" pitchFamily="34" charset="0"/>
              </a:rPr>
              <a:t> et al., 2016 [</a:t>
            </a:r>
            <a:r>
              <a:rPr lang="pl-PL" sz="1200" dirty="0" smtClean="0">
                <a:latin typeface="Calibri" pitchFamily="34" charset="0"/>
                <a:hlinkClick r:id="rId3"/>
              </a:rPr>
              <a:t>https://www.nature.com/articles/sdata201618</a:t>
            </a:r>
            <a:r>
              <a:rPr lang="pl-PL" sz="1200" dirty="0" smtClean="0">
                <a:latin typeface="Calibri" pitchFamily="34" charset="0"/>
              </a:rPr>
              <a:t>]</a:t>
            </a:r>
          </a:p>
        </p:txBody>
      </p:sp>
      <p:sp>
        <p:nvSpPr>
          <p:cNvPr id="6" name="Tytuł 1"/>
          <p:cNvSpPr txBox="1">
            <a:spLocks/>
          </p:cNvSpPr>
          <p:nvPr/>
        </p:nvSpPr>
        <p:spPr>
          <a:xfrm>
            <a:off x="645739" y="231229"/>
            <a:ext cx="7886701" cy="1325563"/>
          </a:xfrm>
          <a:prstGeom prst="rect">
            <a:avLst/>
          </a:prstGeom>
        </p:spPr>
        <p:txBody>
          <a:bodyPr/>
          <a:lstStyle/>
          <a:p>
            <a:pPr lvl="0" algn="ctr">
              <a:spcBef>
                <a:spcPct val="0"/>
              </a:spcBef>
            </a:pPr>
            <a:r>
              <a:rPr lang="pl-PL" sz="4400" smtClean="0"/>
              <a:t>Two main concepts that govern opening of research data</a:t>
            </a:r>
            <a:endParaRPr kumimoji="0" lang="pl-PL" sz="4400" b="0" i="0" u="none" strike="noStrike" kern="1200" cap="none" spc="0" normalizeH="0" baseline="0" noProof="0" smtClean="0">
              <a:ln>
                <a:noFill/>
              </a:ln>
              <a:solidFill>
                <a:schemeClr val="tx1"/>
              </a:solidFill>
              <a:effectLst/>
              <a:uLnTx/>
              <a:uFillTx/>
              <a:latin typeface="+mj-lt"/>
              <a:ea typeface="+mj-ea"/>
              <a:cs typeface="+mj-cs"/>
            </a:endParaRPr>
          </a:p>
        </p:txBody>
      </p:sp>
      <p:sp>
        <p:nvSpPr>
          <p:cNvPr id="7" name="pole tekstowe 6"/>
          <p:cNvSpPr txBox="1"/>
          <p:nvPr/>
        </p:nvSpPr>
        <p:spPr>
          <a:xfrm>
            <a:off x="323526" y="4981525"/>
            <a:ext cx="8568953" cy="1615827"/>
          </a:xfrm>
          <a:prstGeom prst="rect">
            <a:avLst/>
          </a:prstGeom>
          <a:noFill/>
        </p:spPr>
        <p:txBody>
          <a:bodyPr wrap="square" rtlCol="0">
            <a:spAutoFit/>
          </a:bodyPr>
          <a:lstStyle/>
          <a:p>
            <a:pPr>
              <a:lnSpc>
                <a:spcPct val="150000"/>
              </a:lnSpc>
              <a:buFont typeface="Wingdings" pitchFamily="2" charset="2"/>
              <a:buChar char="Ø"/>
            </a:pPr>
            <a:r>
              <a:rPr lang="pl-PL" b="1" i="1" smtClean="0">
                <a:latin typeface="Calibri" pitchFamily="34" charset="0"/>
              </a:rPr>
              <a:t>      </a:t>
            </a:r>
            <a:r>
              <a:rPr lang="en-US" b="1" i="1" smtClean="0">
                <a:latin typeface="Calibri" pitchFamily="34" charset="0"/>
              </a:rPr>
              <a:t>As open as possible, as closed as necessary</a:t>
            </a:r>
            <a:endParaRPr lang="pl-PL" i="1" smtClean="0">
              <a:latin typeface="Calibri" pitchFamily="34" charset="0"/>
            </a:endParaRPr>
          </a:p>
          <a:p>
            <a:pPr lvl="3">
              <a:lnSpc>
                <a:spcPct val="150000"/>
              </a:lnSpc>
            </a:pPr>
            <a:r>
              <a:rPr lang="pl-PL" smtClean="0">
                <a:latin typeface="Calibri" pitchFamily="34" charset="0"/>
              </a:rPr>
              <a:t>legal restrictions, ethical restrictions, planned commercial use of results, …</a:t>
            </a:r>
          </a:p>
          <a:p>
            <a:pPr lvl="3">
              <a:lnSpc>
                <a:spcPct val="150000"/>
              </a:lnSpc>
            </a:pPr>
            <a:endParaRPr lang="pl-PL" smtClean="0">
              <a:latin typeface="Calibri" pitchFamily="34" charset="0"/>
            </a:endParaRPr>
          </a:p>
          <a:p>
            <a:pPr algn="r">
              <a:lnSpc>
                <a:spcPct val="150000"/>
              </a:lnSpc>
            </a:pPr>
            <a:r>
              <a:rPr lang="en-US" sz="1200" smtClean="0">
                <a:latin typeface="Calibri" pitchFamily="34" charset="0"/>
              </a:rPr>
              <a:t>European Commission</a:t>
            </a:r>
            <a:r>
              <a:rPr lang="pl-PL" sz="1200" smtClean="0">
                <a:latin typeface="Calibri" pitchFamily="34" charset="0"/>
              </a:rPr>
              <a:t> </a:t>
            </a:r>
            <a:r>
              <a:rPr lang="en-US" sz="1200" smtClean="0">
                <a:latin typeface="Calibri" pitchFamily="34" charset="0"/>
              </a:rPr>
              <a:t>Directorate-General for Research &amp; Innovation</a:t>
            </a:r>
            <a:r>
              <a:rPr lang="pl-PL" sz="1200" smtClean="0">
                <a:latin typeface="Calibri" pitchFamily="34" charset="0"/>
              </a:rPr>
              <a:t>, 2016 [</a:t>
            </a:r>
            <a:r>
              <a:rPr lang="en-US" sz="1200" smtClean="0">
                <a:latin typeface="Calibri" pitchFamily="34" charset="0"/>
                <a:hlinkClick r:id="rId4"/>
              </a:rPr>
              <a:t>Guidelines on</a:t>
            </a:r>
            <a:r>
              <a:rPr lang="pl-PL" sz="1200" smtClean="0">
                <a:latin typeface="Calibri" pitchFamily="34" charset="0"/>
                <a:hlinkClick r:id="rId4"/>
              </a:rPr>
              <a:t> </a:t>
            </a:r>
            <a:r>
              <a:rPr lang="en-US" sz="1200" smtClean="0">
                <a:latin typeface="Calibri" pitchFamily="34" charset="0"/>
                <a:hlinkClick r:id="rId4"/>
              </a:rPr>
              <a:t>FAIR Data</a:t>
            </a:r>
            <a:r>
              <a:rPr lang="pl-PL" sz="1200" smtClean="0">
                <a:latin typeface="Calibri" pitchFamily="34" charset="0"/>
                <a:hlinkClick r:id="rId4"/>
              </a:rPr>
              <a:t> </a:t>
            </a:r>
            <a:r>
              <a:rPr lang="en-US" sz="1200" smtClean="0">
                <a:latin typeface="Calibri" pitchFamily="34" charset="0"/>
                <a:hlinkClick r:id="rId4"/>
              </a:rPr>
              <a:t>Management in Horizon 2020</a:t>
            </a:r>
            <a:r>
              <a:rPr lang="pl-PL" sz="1200" smtClean="0">
                <a:latin typeface="Calibri" pitchFamily="34"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5148064" y="3068960"/>
            <a:ext cx="3168352" cy="880369"/>
          </a:xfrm>
          <a:prstGeom prst="rect">
            <a:avLst/>
          </a:prstGeom>
          <a:noFill/>
        </p:spPr>
        <p:txBody>
          <a:bodyPr wrap="square" rtlCol="0">
            <a:spAutoFit/>
          </a:bodyPr>
          <a:lstStyle/>
          <a:p>
            <a:pPr>
              <a:lnSpc>
                <a:spcPct val="150000"/>
              </a:lnSpc>
            </a:pPr>
            <a:r>
              <a:rPr lang="pl-PL" dirty="0" err="1" smtClean="0"/>
              <a:t>Good</a:t>
            </a:r>
            <a:r>
              <a:rPr lang="pl-PL" dirty="0" smtClean="0"/>
              <a:t> RDM </a:t>
            </a:r>
            <a:r>
              <a:rPr lang="pl-PL" dirty="0" err="1" smtClean="0"/>
              <a:t>is</a:t>
            </a:r>
            <a:r>
              <a:rPr lang="pl-PL" dirty="0" smtClean="0"/>
              <a:t> a </a:t>
            </a:r>
            <a:r>
              <a:rPr lang="pl-PL" dirty="0" err="1" smtClean="0"/>
              <a:t>prerequisite</a:t>
            </a:r>
            <a:r>
              <a:rPr lang="pl-PL" dirty="0" smtClean="0"/>
              <a:t> for </a:t>
            </a:r>
            <a:r>
              <a:rPr lang="pl-PL" dirty="0" err="1" smtClean="0"/>
              <a:t>reproducibility</a:t>
            </a:r>
            <a:r>
              <a:rPr lang="pl-PL" dirty="0" smtClean="0"/>
              <a:t> and </a:t>
            </a:r>
            <a:r>
              <a:rPr lang="pl-PL" dirty="0" err="1" smtClean="0"/>
              <a:t>reuse</a:t>
            </a:r>
            <a:r>
              <a:rPr lang="pl-PL" dirty="0" smtClean="0"/>
              <a:t>.</a:t>
            </a:r>
            <a:endParaRPr lang="pl-PL" dirty="0"/>
          </a:p>
        </p:txBody>
      </p:sp>
      <p:sp>
        <p:nvSpPr>
          <p:cNvPr id="5" name="pole tekstowe 4"/>
          <p:cNvSpPr txBox="1"/>
          <p:nvPr/>
        </p:nvSpPr>
        <p:spPr>
          <a:xfrm>
            <a:off x="395536" y="5805264"/>
            <a:ext cx="8316416" cy="923330"/>
          </a:xfrm>
          <a:prstGeom prst="rect">
            <a:avLst/>
          </a:prstGeom>
          <a:noFill/>
        </p:spPr>
        <p:txBody>
          <a:bodyPr wrap="square" rtlCol="0">
            <a:spAutoFit/>
          </a:bodyPr>
          <a:lstStyle/>
          <a:p>
            <a:pPr>
              <a:lnSpc>
                <a:spcPct val="150000"/>
              </a:lnSpc>
            </a:pPr>
            <a:r>
              <a:rPr lang="pl-PL" smtClean="0"/>
              <a:t>The DMP is intended to help you plan the whole of </a:t>
            </a:r>
            <a:r>
              <a:rPr lang="pl-PL" b="1" smtClean="0"/>
              <a:t>research data management (RDM)</a:t>
            </a:r>
            <a:r>
              <a:rPr lang="pl-PL" smtClean="0"/>
              <a:t> in the project and in this way to assist you in your research activity.</a:t>
            </a:r>
            <a:endParaRPr lang="en-US"/>
          </a:p>
        </p:txBody>
      </p:sp>
      <p:sp>
        <p:nvSpPr>
          <p:cNvPr id="6" name="Tytuł 1"/>
          <p:cNvSpPr txBox="1">
            <a:spLocks/>
          </p:cNvSpPr>
          <p:nvPr/>
        </p:nvSpPr>
        <p:spPr>
          <a:xfrm>
            <a:off x="1" y="231229"/>
            <a:ext cx="9144000" cy="1325563"/>
          </a:xfrm>
          <a:prstGeom prst="rect">
            <a:avLst/>
          </a:prstGeom>
        </p:spPr>
        <p:txBody>
          <a:bodyPr/>
          <a:lstStyle/>
          <a:p>
            <a:pPr lvl="0" algn="ctr">
              <a:spcBef>
                <a:spcPct val="0"/>
              </a:spcBef>
            </a:pPr>
            <a:r>
              <a:rPr lang="pl-PL" sz="4400" smtClean="0"/>
              <a:t>Research Data Management (RDM)</a:t>
            </a:r>
            <a:endParaRPr kumimoji="0" lang="pl-PL" sz="4400" b="0" i="0" u="none" strike="noStrike" kern="1200" cap="none" spc="0" normalizeH="0" baseline="0" noProof="0" smtClean="0">
              <a:ln>
                <a:noFill/>
              </a:ln>
              <a:solidFill>
                <a:schemeClr val="tx1"/>
              </a:solidFill>
              <a:effectLst/>
              <a:uLnTx/>
              <a:uFillTx/>
              <a:latin typeface="+mj-lt"/>
              <a:ea typeface="+mj-ea"/>
              <a:cs typeface="+mj-cs"/>
            </a:endParaRPr>
          </a:p>
        </p:txBody>
      </p:sp>
      <p:sp>
        <p:nvSpPr>
          <p:cNvPr id="8" name="Rectangle 3"/>
          <p:cNvSpPr>
            <a:spLocks noChangeArrowheads="1"/>
          </p:cNvSpPr>
          <p:nvPr/>
        </p:nvSpPr>
        <p:spPr bwMode="auto">
          <a:xfrm>
            <a:off x="539552" y="980728"/>
            <a:ext cx="8064896" cy="1152128"/>
          </a:xfrm>
          <a:prstGeom prst="rect">
            <a:avLst/>
          </a:prstGeom>
          <a:noFill/>
          <a:ln w="9525">
            <a:noFill/>
            <a:miter lim="800000"/>
            <a:headEnd/>
            <a:tailEnd/>
          </a:ln>
        </p:spPr>
        <p:txBody>
          <a:bodyPr/>
          <a:lstStyle/>
          <a:p>
            <a:pPr defTabSz="457200">
              <a:lnSpc>
                <a:spcPct val="150000"/>
              </a:lnSpc>
              <a:buClr>
                <a:srgbClr val="FC6204"/>
              </a:buClr>
              <a:buSzPct val="100000"/>
              <a:defRPr/>
            </a:pPr>
            <a:r>
              <a:rPr lang="en-GB" sz="2000" dirty="0">
                <a:cs typeface="Arial" charset="0"/>
              </a:rPr>
              <a:t>Research </a:t>
            </a:r>
            <a:r>
              <a:rPr lang="pl-PL" sz="2000" dirty="0" smtClean="0">
                <a:cs typeface="Arial" charset="0"/>
              </a:rPr>
              <a:t>d</a:t>
            </a:r>
            <a:r>
              <a:rPr lang="en-GB" sz="2000" dirty="0" err="1" smtClean="0">
                <a:cs typeface="Arial" charset="0"/>
              </a:rPr>
              <a:t>ata</a:t>
            </a:r>
            <a:r>
              <a:rPr lang="en-GB" sz="2000" dirty="0" smtClean="0">
                <a:cs typeface="Arial" charset="0"/>
              </a:rPr>
              <a:t> </a:t>
            </a:r>
            <a:r>
              <a:rPr lang="pl-PL" sz="2000" dirty="0" smtClean="0">
                <a:cs typeface="Arial" charset="0"/>
              </a:rPr>
              <a:t>m</a:t>
            </a:r>
            <a:r>
              <a:rPr lang="en-GB" sz="2000" dirty="0" err="1" smtClean="0">
                <a:cs typeface="Arial" charset="0"/>
              </a:rPr>
              <a:t>anagement</a:t>
            </a:r>
            <a:r>
              <a:rPr lang="pl-PL" sz="2000" dirty="0" smtClean="0">
                <a:cs typeface="Arial" charset="0"/>
              </a:rPr>
              <a:t> </a:t>
            </a:r>
            <a:r>
              <a:rPr lang="pl-PL" sz="2000" dirty="0" err="1" smtClean="0">
                <a:cs typeface="Arial" charset="0"/>
              </a:rPr>
              <a:t>is</a:t>
            </a:r>
            <a:r>
              <a:rPr lang="pl-PL" sz="2000" dirty="0" smtClean="0">
                <a:cs typeface="Arial" charset="0"/>
              </a:rPr>
              <a:t> </a:t>
            </a:r>
            <a:r>
              <a:rPr lang="pl-PL" sz="2000" dirty="0" err="1" smtClean="0"/>
              <a:t>the</a:t>
            </a:r>
            <a:r>
              <a:rPr lang="pl-PL" sz="2000" dirty="0" smtClean="0"/>
              <a:t> </a:t>
            </a:r>
            <a:r>
              <a:rPr lang="pl-PL" sz="2000" dirty="0" err="1" smtClean="0"/>
              <a:t>handling</a:t>
            </a:r>
            <a:r>
              <a:rPr lang="pl-PL" sz="2000" dirty="0" smtClean="0"/>
              <a:t> of data </a:t>
            </a:r>
            <a:r>
              <a:rPr lang="pl-PL" sz="2000" dirty="0" err="1" smtClean="0"/>
              <a:t>throughout</a:t>
            </a:r>
            <a:r>
              <a:rPr lang="pl-PL" sz="2000" dirty="0" smtClean="0"/>
              <a:t> </a:t>
            </a:r>
            <a:r>
              <a:rPr lang="pl-PL" sz="2000" dirty="0" err="1" smtClean="0"/>
              <a:t>all</a:t>
            </a:r>
            <a:r>
              <a:rPr lang="pl-PL" sz="2000" dirty="0" smtClean="0"/>
              <a:t> </a:t>
            </a:r>
            <a:r>
              <a:rPr lang="pl-PL" sz="2000" dirty="0" err="1" smtClean="0"/>
              <a:t>stages</a:t>
            </a:r>
            <a:r>
              <a:rPr lang="pl-PL" sz="2000" dirty="0" smtClean="0"/>
              <a:t> of </a:t>
            </a:r>
            <a:r>
              <a:rPr lang="pl-PL" sz="2000" dirty="0" err="1" smtClean="0"/>
              <a:t>the</a:t>
            </a:r>
            <a:r>
              <a:rPr lang="pl-PL" sz="2000" dirty="0" smtClean="0"/>
              <a:t> </a:t>
            </a:r>
            <a:r>
              <a:rPr lang="pl-PL" sz="2000" dirty="0" err="1" smtClean="0"/>
              <a:t>research</a:t>
            </a:r>
            <a:r>
              <a:rPr lang="pl-PL" sz="2000" dirty="0" smtClean="0"/>
              <a:t> data </a:t>
            </a:r>
            <a:r>
              <a:rPr lang="pl-PL" sz="2000" dirty="0" err="1" smtClean="0"/>
              <a:t>lifecycle</a:t>
            </a:r>
            <a:r>
              <a:rPr lang="pl-PL" sz="2000" dirty="0" smtClean="0"/>
              <a:t>.</a:t>
            </a:r>
          </a:p>
        </p:txBody>
      </p:sp>
      <p:grpSp>
        <p:nvGrpSpPr>
          <p:cNvPr id="9" name="Grupa 8"/>
          <p:cNvGrpSpPr>
            <a:grpSpLocks noChangeAspect="1"/>
          </p:cNvGrpSpPr>
          <p:nvPr/>
        </p:nvGrpSpPr>
        <p:grpSpPr bwMode="auto">
          <a:xfrm>
            <a:off x="251520" y="2060848"/>
            <a:ext cx="4358640" cy="3666490"/>
            <a:chOff x="1058917" y="1533028"/>
            <a:chExt cx="5449171" cy="4583993"/>
          </a:xfrm>
        </p:grpSpPr>
        <p:graphicFrame>
          <p:nvGraphicFramePr>
            <p:cNvPr id="10" name="Diagram 9"/>
            <p:cNvGraphicFramePr/>
            <p:nvPr/>
          </p:nvGraphicFramePr>
          <p:xfrm>
            <a:off x="1058917" y="1533028"/>
            <a:ext cx="5449171" cy="45839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pole tekstowe 10"/>
            <p:cNvSpPr txBox="1">
              <a:spLocks noChangeArrowheads="1"/>
            </p:cNvSpPr>
            <p:nvPr/>
          </p:nvSpPr>
          <p:spPr bwMode="auto">
            <a:xfrm>
              <a:off x="2695905" y="3216165"/>
              <a:ext cx="2033752" cy="707886"/>
            </a:xfrm>
            <a:prstGeom prst="rect">
              <a:avLst/>
            </a:prstGeom>
            <a:noFill/>
            <a:ln w="9525">
              <a:noFill/>
              <a:miter lim="800000"/>
              <a:headEnd/>
              <a:tailEnd/>
            </a:ln>
          </p:spPr>
          <p:txBody>
            <a:bodyPr>
              <a:spAutoFit/>
            </a:bodyPr>
            <a:lstStyle/>
            <a:p>
              <a:pPr algn="ctr"/>
              <a:r>
                <a:rPr lang="pl-PL" sz="2000" b="1">
                  <a:latin typeface="Calibri" pitchFamily="34" charset="0"/>
                </a:rPr>
                <a:t>Research data lifecycle</a:t>
              </a: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2877</TotalTime>
  <Words>2031</Words>
  <Application>Microsoft Office PowerPoint</Application>
  <PresentationFormat>Pokaz na ekranie (4:3)</PresentationFormat>
  <Paragraphs>242</Paragraphs>
  <Slides>30</Slides>
  <Notes>23</Notes>
  <HiddenSlides>0</HiddenSlides>
  <MMClips>0</MMClips>
  <ScaleCrop>false</ScaleCrop>
  <HeadingPairs>
    <vt:vector size="4" baseType="variant">
      <vt:variant>
        <vt:lpstr>Motyw</vt:lpstr>
      </vt:variant>
      <vt:variant>
        <vt:i4>1</vt:i4>
      </vt:variant>
      <vt:variant>
        <vt:lpstr>Tytuły slajdów</vt:lpstr>
      </vt:variant>
      <vt:variant>
        <vt:i4>30</vt:i4>
      </vt:variant>
    </vt:vector>
  </HeadingPairs>
  <TitlesOfParts>
    <vt:vector size="31" baseType="lpstr">
      <vt:lpstr>Motyw pakietu Office</vt:lpstr>
      <vt:lpstr>Slajd 1</vt:lpstr>
      <vt:lpstr>Slajd 2</vt:lpstr>
      <vt:lpstr>Slajd 3</vt:lpstr>
      <vt:lpstr>Examples of research data</vt:lpstr>
      <vt:lpstr>Slajd 5</vt:lpstr>
      <vt:lpstr>Slajd 6</vt:lpstr>
      <vt:lpstr>Slajd 7</vt:lpstr>
      <vt:lpstr>Slajd 8</vt:lpstr>
      <vt:lpstr>Slajd 9</vt:lpstr>
      <vt:lpstr>Five steps to consider in RDM</vt:lpstr>
      <vt:lpstr>1. Identifying your data</vt:lpstr>
      <vt:lpstr>2. Managing data during the project</vt:lpstr>
      <vt:lpstr>Slajd 13</vt:lpstr>
      <vt:lpstr>3. Strategy for long-term preservation of data</vt:lpstr>
      <vt:lpstr>Slajd 15</vt:lpstr>
      <vt:lpstr>Slajd 16</vt:lpstr>
      <vt:lpstr>Slajd 17</vt:lpstr>
      <vt:lpstr>Slajd 18</vt:lpstr>
      <vt:lpstr>Public Domain - works not protected by copyright</vt:lpstr>
      <vt:lpstr>4. Preparing data for archiving and sharing</vt:lpstr>
      <vt:lpstr>Slajd 21</vt:lpstr>
      <vt:lpstr>5. Assigning resources and responsibilities</vt:lpstr>
      <vt:lpstr>Data management plan</vt:lpstr>
      <vt:lpstr>Slajd 24</vt:lpstr>
      <vt:lpstr>Slajd 25</vt:lpstr>
      <vt:lpstr>Slajd 26</vt:lpstr>
      <vt:lpstr>Slajd 27</vt:lpstr>
      <vt:lpstr>Creative Commons Licenses</vt:lpstr>
      <vt:lpstr>Slajd 29</vt:lpstr>
      <vt:lpstr>Slajd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Marta Hoffman-Sommer</dc:creator>
  <cp:lastModifiedBy>admin</cp:lastModifiedBy>
  <cp:revision>133</cp:revision>
  <dcterms:modified xsi:type="dcterms:W3CDTF">2024-06-20T14:06:52Z</dcterms:modified>
</cp:coreProperties>
</file>